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9"/>
  </p:notesMasterIdLst>
  <p:sldIdLst>
    <p:sldId id="256" r:id="rId2"/>
    <p:sldId id="258" r:id="rId3"/>
    <p:sldId id="259" r:id="rId4"/>
    <p:sldId id="260" r:id="rId5"/>
    <p:sldId id="262" r:id="rId6"/>
    <p:sldId id="263" r:id="rId7"/>
    <p:sldId id="264" r:id="rId8"/>
    <p:sldId id="265" r:id="rId9"/>
    <p:sldId id="266" r:id="rId10"/>
    <p:sldId id="268"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3" r:id="rId54"/>
    <p:sldId id="314" r:id="rId55"/>
    <p:sldId id="310" r:id="rId56"/>
    <p:sldId id="311" r:id="rId57"/>
    <p:sldId id="312"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985" autoAdjust="0"/>
    <p:restoredTop sz="94624" autoAdjust="0"/>
  </p:normalViewPr>
  <p:slideViewPr>
    <p:cSldViewPr snapToGrid="0" showGuides="1">
      <p:cViewPr varScale="1">
        <p:scale>
          <a:sx n="69" d="100"/>
          <a:sy n="69" d="100"/>
        </p:scale>
        <p:origin x="-1356"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EC80C4-677A-4F54-AC67-C50708C2FC31}" type="datetimeFigureOut">
              <a:rPr lang="en-US" smtClean="0"/>
              <a:pPr/>
              <a:t>4/12/2024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7A0F62-844B-4132-81E1-2E689FBBFCC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7A0F62-844B-4132-81E1-2E689FBBFCC9}"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67A0F62-844B-4132-81E1-2E689FBBFCC9}"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67A0F62-844B-4132-81E1-2E689FBBFCC9}"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67A0F62-844B-4132-81E1-2E689FBBFCC9}"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67A0F62-844B-4132-81E1-2E689FBBFCC9}"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B9E50DC-0CA8-4B17-AED4-5BE96EF64DE9}" type="datetime1">
              <a:rPr lang="en-US" smtClean="0"/>
              <a:pPr/>
              <a:t>4/12/2024</a:t>
            </a:fld>
            <a:endParaRPr lang="en-US"/>
          </a:p>
        </p:txBody>
      </p:sp>
      <p:sp>
        <p:nvSpPr>
          <p:cNvPr id="5" name="Footer Placeholder 4"/>
          <p:cNvSpPr>
            <a:spLocks noGrp="1"/>
          </p:cNvSpPr>
          <p:nvPr>
            <p:ph type="ftr" sz="quarter" idx="11"/>
          </p:nvPr>
        </p:nvSpPr>
        <p:spPr/>
        <p:txBody>
          <a:bodyPr/>
          <a:lstStyle/>
          <a:p>
            <a:r>
              <a:rPr lang="en-US" smtClean="0"/>
              <a:t>Kid's Crown</a:t>
            </a:r>
            <a:endParaRPr lang="en-US"/>
          </a:p>
        </p:txBody>
      </p:sp>
      <p:sp>
        <p:nvSpPr>
          <p:cNvPr id="6" name="Slide Number Placeholder 5"/>
          <p:cNvSpPr>
            <a:spLocks noGrp="1"/>
          </p:cNvSpPr>
          <p:nvPr>
            <p:ph type="sldNum" sz="quarter" idx="12"/>
          </p:nvPr>
        </p:nvSpPr>
        <p:spPr/>
        <p:txBody>
          <a:bodyPr/>
          <a:lstStyle/>
          <a:p>
            <a:fld id="{615D92F5-C6BD-4770-B93B-CCC7110BADD0}"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B71F05-1047-48E0-8CCC-98FB124029A8}" type="datetime1">
              <a:rPr lang="en-US" smtClean="0"/>
              <a:pPr/>
              <a:t>4/12/2024</a:t>
            </a:fld>
            <a:endParaRPr lang="en-US"/>
          </a:p>
        </p:txBody>
      </p:sp>
      <p:sp>
        <p:nvSpPr>
          <p:cNvPr id="5" name="Footer Placeholder 4"/>
          <p:cNvSpPr>
            <a:spLocks noGrp="1"/>
          </p:cNvSpPr>
          <p:nvPr>
            <p:ph type="ftr" sz="quarter" idx="11"/>
          </p:nvPr>
        </p:nvSpPr>
        <p:spPr/>
        <p:txBody>
          <a:bodyPr/>
          <a:lstStyle/>
          <a:p>
            <a:r>
              <a:rPr lang="en-US" smtClean="0"/>
              <a:t>Kid's Crown</a:t>
            </a:r>
            <a:endParaRPr lang="en-US"/>
          </a:p>
        </p:txBody>
      </p:sp>
      <p:sp>
        <p:nvSpPr>
          <p:cNvPr id="6" name="Slide Number Placeholder 5"/>
          <p:cNvSpPr>
            <a:spLocks noGrp="1"/>
          </p:cNvSpPr>
          <p:nvPr>
            <p:ph type="sldNum" sz="quarter" idx="12"/>
          </p:nvPr>
        </p:nvSpPr>
        <p:spPr/>
        <p:txBody>
          <a:bodyPr/>
          <a:lstStyle/>
          <a:p>
            <a:fld id="{615D92F5-C6BD-4770-B93B-CCC7110BADD0}" type="slidenum">
              <a:rPr lang="en-US" smtClean="0"/>
              <a:pPr/>
              <a:t>‹#›</a:t>
            </a:fld>
            <a:endParaRPr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902F7F-1A74-4A20-B7F2-EC66702A597B}" type="datetime1">
              <a:rPr lang="en-US" smtClean="0"/>
              <a:pPr/>
              <a:t>4/12/2024</a:t>
            </a:fld>
            <a:endParaRPr lang="en-US"/>
          </a:p>
        </p:txBody>
      </p:sp>
      <p:sp>
        <p:nvSpPr>
          <p:cNvPr id="5" name="Footer Placeholder 4"/>
          <p:cNvSpPr>
            <a:spLocks noGrp="1"/>
          </p:cNvSpPr>
          <p:nvPr>
            <p:ph type="ftr" sz="quarter" idx="11"/>
          </p:nvPr>
        </p:nvSpPr>
        <p:spPr/>
        <p:txBody>
          <a:bodyPr/>
          <a:lstStyle/>
          <a:p>
            <a:r>
              <a:rPr lang="en-US" smtClean="0"/>
              <a:t>Kid's Crown</a:t>
            </a:r>
            <a:endParaRPr lang="en-US"/>
          </a:p>
        </p:txBody>
      </p:sp>
      <p:sp>
        <p:nvSpPr>
          <p:cNvPr id="6" name="Slide Number Placeholder 5"/>
          <p:cNvSpPr>
            <a:spLocks noGrp="1"/>
          </p:cNvSpPr>
          <p:nvPr>
            <p:ph type="sldNum" sz="quarter" idx="12"/>
          </p:nvPr>
        </p:nvSpPr>
        <p:spPr/>
        <p:txBody>
          <a:bodyPr/>
          <a:lstStyle/>
          <a:p>
            <a:fld id="{615D92F5-C6BD-4770-B93B-CCC7110BADD0}" type="slidenum">
              <a:rPr lang="en-US" smtClean="0"/>
              <a:pPr/>
              <a:t>‹#›</a:t>
            </a:fld>
            <a:endParaRPr 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4259E7-CD74-4F49-A1C0-1C460F426EA6}" type="datetime1">
              <a:rPr lang="en-US" smtClean="0"/>
              <a:pPr/>
              <a:t>4/12/2024</a:t>
            </a:fld>
            <a:endParaRPr lang="en-US"/>
          </a:p>
        </p:txBody>
      </p:sp>
      <p:sp>
        <p:nvSpPr>
          <p:cNvPr id="5" name="Footer Placeholder 4"/>
          <p:cNvSpPr>
            <a:spLocks noGrp="1"/>
          </p:cNvSpPr>
          <p:nvPr>
            <p:ph type="ftr" sz="quarter" idx="11"/>
          </p:nvPr>
        </p:nvSpPr>
        <p:spPr/>
        <p:txBody>
          <a:bodyPr/>
          <a:lstStyle/>
          <a:p>
            <a:r>
              <a:rPr lang="en-US" smtClean="0"/>
              <a:t>Kid's Crown</a:t>
            </a:r>
            <a:endParaRPr lang="en-US"/>
          </a:p>
        </p:txBody>
      </p:sp>
      <p:sp>
        <p:nvSpPr>
          <p:cNvPr id="6" name="Slide Number Placeholder 5"/>
          <p:cNvSpPr>
            <a:spLocks noGrp="1"/>
          </p:cNvSpPr>
          <p:nvPr>
            <p:ph type="sldNum" sz="quarter" idx="12"/>
          </p:nvPr>
        </p:nvSpPr>
        <p:spPr/>
        <p:txBody>
          <a:bodyPr/>
          <a:lstStyle/>
          <a:p>
            <a:fld id="{615D92F5-C6BD-4770-B93B-CCC7110BADD0}" type="slidenum">
              <a:rPr lang="en-US" smtClean="0"/>
              <a:pPr/>
              <a:t>‹#›</a:t>
            </a:fld>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A2C75A-85E4-4AF0-9F73-094BDF403026}" type="datetime1">
              <a:rPr lang="en-US" smtClean="0"/>
              <a:pPr/>
              <a:t>4/12/2024</a:t>
            </a:fld>
            <a:endParaRPr lang="en-US"/>
          </a:p>
        </p:txBody>
      </p:sp>
      <p:sp>
        <p:nvSpPr>
          <p:cNvPr id="5" name="Footer Placeholder 4"/>
          <p:cNvSpPr>
            <a:spLocks noGrp="1"/>
          </p:cNvSpPr>
          <p:nvPr>
            <p:ph type="ftr" sz="quarter" idx="11"/>
          </p:nvPr>
        </p:nvSpPr>
        <p:spPr/>
        <p:txBody>
          <a:bodyPr/>
          <a:lstStyle/>
          <a:p>
            <a:r>
              <a:rPr lang="en-US" smtClean="0"/>
              <a:t>Kid's Crown</a:t>
            </a:r>
            <a:endParaRPr lang="en-US"/>
          </a:p>
        </p:txBody>
      </p:sp>
      <p:sp>
        <p:nvSpPr>
          <p:cNvPr id="6" name="Slide Number Placeholder 5"/>
          <p:cNvSpPr>
            <a:spLocks noGrp="1"/>
          </p:cNvSpPr>
          <p:nvPr>
            <p:ph type="sldNum" sz="quarter" idx="12"/>
          </p:nvPr>
        </p:nvSpPr>
        <p:spPr/>
        <p:txBody>
          <a:bodyPr/>
          <a:lstStyle/>
          <a:p>
            <a:fld id="{615D92F5-C6BD-4770-B93B-CCC7110BADD0}"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83B769E-DB72-43CE-BB64-DCC135C407C5}" type="datetime1">
              <a:rPr lang="en-US" smtClean="0"/>
              <a:pPr/>
              <a:t>4/12/2024</a:t>
            </a:fld>
            <a:endParaRPr lang="en-US"/>
          </a:p>
        </p:txBody>
      </p:sp>
      <p:sp>
        <p:nvSpPr>
          <p:cNvPr id="6" name="Footer Placeholder 5"/>
          <p:cNvSpPr>
            <a:spLocks noGrp="1"/>
          </p:cNvSpPr>
          <p:nvPr>
            <p:ph type="ftr" sz="quarter" idx="11"/>
          </p:nvPr>
        </p:nvSpPr>
        <p:spPr/>
        <p:txBody>
          <a:bodyPr/>
          <a:lstStyle/>
          <a:p>
            <a:r>
              <a:rPr lang="en-US" smtClean="0"/>
              <a:t>Kid's Crown</a:t>
            </a:r>
            <a:endParaRPr lang="en-US"/>
          </a:p>
        </p:txBody>
      </p:sp>
      <p:sp>
        <p:nvSpPr>
          <p:cNvPr id="7" name="Slide Number Placeholder 6"/>
          <p:cNvSpPr>
            <a:spLocks noGrp="1"/>
          </p:cNvSpPr>
          <p:nvPr>
            <p:ph type="sldNum" sz="quarter" idx="12"/>
          </p:nvPr>
        </p:nvSpPr>
        <p:spPr/>
        <p:txBody>
          <a:bodyPr/>
          <a:lstStyle/>
          <a:p>
            <a:fld id="{615D92F5-C6BD-4770-B93B-CCC7110BADD0}" type="slidenum">
              <a:rPr lang="en-US" smtClean="0"/>
              <a:pPr/>
              <a:t>‹#›</a:t>
            </a:fld>
            <a:endParaRPr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BCA003-32EA-46B7-9B72-DF506990628E}" type="datetime1">
              <a:rPr lang="en-US" smtClean="0"/>
              <a:pPr/>
              <a:t>4/12/2024</a:t>
            </a:fld>
            <a:endParaRPr lang="en-US"/>
          </a:p>
        </p:txBody>
      </p:sp>
      <p:sp>
        <p:nvSpPr>
          <p:cNvPr id="8" name="Footer Placeholder 7"/>
          <p:cNvSpPr>
            <a:spLocks noGrp="1"/>
          </p:cNvSpPr>
          <p:nvPr>
            <p:ph type="ftr" sz="quarter" idx="11"/>
          </p:nvPr>
        </p:nvSpPr>
        <p:spPr/>
        <p:txBody>
          <a:bodyPr/>
          <a:lstStyle/>
          <a:p>
            <a:r>
              <a:rPr lang="en-US" smtClean="0"/>
              <a:t>Kid's Crown</a:t>
            </a:r>
            <a:endParaRPr lang="en-US"/>
          </a:p>
        </p:txBody>
      </p:sp>
      <p:sp>
        <p:nvSpPr>
          <p:cNvPr id="9" name="Slide Number Placeholder 8"/>
          <p:cNvSpPr>
            <a:spLocks noGrp="1"/>
          </p:cNvSpPr>
          <p:nvPr>
            <p:ph type="sldNum" sz="quarter" idx="12"/>
          </p:nvPr>
        </p:nvSpPr>
        <p:spPr/>
        <p:txBody>
          <a:bodyPr/>
          <a:lstStyle/>
          <a:p>
            <a:fld id="{615D92F5-C6BD-4770-B93B-CCC7110BADD0}" type="slidenum">
              <a:rPr lang="en-US" smtClean="0"/>
              <a:pPr/>
              <a:t>‹#›</a:t>
            </a:fld>
            <a:endParaRPr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E56257-F15D-45F7-BB6A-FB75C78CDF53}" type="datetime1">
              <a:rPr lang="en-US" smtClean="0"/>
              <a:pPr/>
              <a:t>4/12/2024</a:t>
            </a:fld>
            <a:endParaRPr lang="en-US"/>
          </a:p>
        </p:txBody>
      </p:sp>
      <p:sp>
        <p:nvSpPr>
          <p:cNvPr id="4" name="Footer Placeholder 3"/>
          <p:cNvSpPr>
            <a:spLocks noGrp="1"/>
          </p:cNvSpPr>
          <p:nvPr>
            <p:ph type="ftr" sz="quarter" idx="11"/>
          </p:nvPr>
        </p:nvSpPr>
        <p:spPr/>
        <p:txBody>
          <a:bodyPr/>
          <a:lstStyle/>
          <a:p>
            <a:r>
              <a:rPr lang="en-US" smtClean="0"/>
              <a:t>Kid's Crown</a:t>
            </a:r>
            <a:endParaRPr lang="en-US"/>
          </a:p>
        </p:txBody>
      </p:sp>
      <p:sp>
        <p:nvSpPr>
          <p:cNvPr id="5" name="Slide Number Placeholder 4"/>
          <p:cNvSpPr>
            <a:spLocks noGrp="1"/>
          </p:cNvSpPr>
          <p:nvPr>
            <p:ph type="sldNum" sz="quarter" idx="12"/>
          </p:nvPr>
        </p:nvSpPr>
        <p:spPr/>
        <p:txBody>
          <a:bodyPr/>
          <a:lstStyle/>
          <a:p>
            <a:fld id="{615D92F5-C6BD-4770-B93B-CCC7110BADD0}" type="slidenum">
              <a:rPr lang="en-US" smtClean="0"/>
              <a:pPr/>
              <a:t>‹#›</a:t>
            </a:fld>
            <a:endParaRPr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53FA86-0B43-4FF4-8401-D568254BBC83}" type="datetime1">
              <a:rPr lang="en-US" smtClean="0"/>
              <a:pPr/>
              <a:t>4/12/2024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Kid's Crown</a:t>
            </a:r>
            <a:endParaRPr lang="en-US"/>
          </a:p>
        </p:txBody>
      </p:sp>
      <p:sp>
        <p:nvSpPr>
          <p:cNvPr id="9" name="Slide Number Placeholder 8"/>
          <p:cNvSpPr>
            <a:spLocks noGrp="1"/>
          </p:cNvSpPr>
          <p:nvPr>
            <p:ph type="sldNum" sz="quarter" idx="12"/>
          </p:nvPr>
        </p:nvSpPr>
        <p:spPr/>
        <p:txBody>
          <a:bodyPr/>
          <a:lstStyle/>
          <a:p>
            <a:fld id="{615D92F5-C6BD-4770-B93B-CCC7110BADD0}" type="slidenum">
              <a:rPr lang="en-US" smtClean="0"/>
              <a:pPr/>
              <a:t>‹#›</a:t>
            </a:fld>
            <a:endParaRPr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CD2F42AB-458A-4ED0-9164-B8DDD515C73A}" type="datetime1">
              <a:rPr lang="en-US" smtClean="0"/>
              <a:pPr/>
              <a:t>4/12/2024</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Kid's Crown</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15D92F5-C6BD-4770-B93B-CCC7110BADD0}" type="slidenum">
              <a:rPr lang="en-US" smtClean="0"/>
              <a:pPr/>
              <a:t>‹#›</a:t>
            </a:fld>
            <a:endParaRPr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A897CF-0FE6-42B4-9886-F080B30FE61B}" type="datetime1">
              <a:rPr lang="en-US" smtClean="0"/>
              <a:pPr/>
              <a:t>4/12/2024</a:t>
            </a:fld>
            <a:endParaRPr lang="en-US"/>
          </a:p>
        </p:txBody>
      </p:sp>
      <p:sp>
        <p:nvSpPr>
          <p:cNvPr id="6" name="Footer Placeholder 5"/>
          <p:cNvSpPr>
            <a:spLocks noGrp="1"/>
          </p:cNvSpPr>
          <p:nvPr>
            <p:ph type="ftr" sz="quarter" idx="11"/>
          </p:nvPr>
        </p:nvSpPr>
        <p:spPr/>
        <p:txBody>
          <a:bodyPr/>
          <a:lstStyle/>
          <a:p>
            <a:r>
              <a:rPr lang="en-US" smtClean="0"/>
              <a:t>Kid's Crown</a:t>
            </a:r>
            <a:endParaRPr lang="en-US"/>
          </a:p>
        </p:txBody>
      </p:sp>
      <p:sp>
        <p:nvSpPr>
          <p:cNvPr id="7" name="Slide Number Placeholder 6"/>
          <p:cNvSpPr>
            <a:spLocks noGrp="1"/>
          </p:cNvSpPr>
          <p:nvPr>
            <p:ph type="sldNum" sz="quarter" idx="12"/>
          </p:nvPr>
        </p:nvSpPr>
        <p:spPr/>
        <p:txBody>
          <a:bodyPr/>
          <a:lstStyle/>
          <a:p>
            <a:fld id="{615D92F5-C6BD-4770-B93B-CCC7110BADD0}" type="slidenum">
              <a:rPr lang="en-US" smtClean="0"/>
              <a:pPr/>
              <a:t>‹#›</a:t>
            </a:fld>
            <a:endParaRPr 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BA09CDE-73CD-4DAC-A912-1A1C549792AB}" type="datetime1">
              <a:rPr lang="en-US" smtClean="0"/>
              <a:pPr/>
              <a:t>4/12/2024</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Kid's Crown</a:t>
            </a: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15D92F5-C6BD-4770-B93B-CCC7110BADD0}"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hyperlink" Target="http://www.gurukul.com/" TargetMode="External"/><Relationship Id="rId1" Type="http://schemas.openxmlformats.org/officeDocument/2006/relationships/slideLayout" Target="../slideLayouts/slideLayout7.xml"/><Relationship Id="rId4" Type="http://schemas.openxmlformats.org/officeDocument/2006/relationships/hyperlink" Target="http://www.tutorialspoin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67709" y="383838"/>
            <a:ext cx="4507347" cy="726506"/>
          </a:xfrm>
        </p:spPr>
        <p:txBody>
          <a:bodyPr>
            <a:noAutofit/>
          </a:bodyPr>
          <a:lstStyle/>
          <a:p>
            <a:pPr algn="ctr"/>
            <a:r>
              <a:rPr lang="en-US" sz="2000" b="1" dirty="0" smtClean="0">
                <a:solidFill>
                  <a:srgbClr val="0070C0"/>
                </a:solidFill>
                <a:latin typeface="Cambria" panose="02040503050406030204" pitchFamily="18" charset="0"/>
                <a:cs typeface="BrowalliaUPC" pitchFamily="34" charset="-34"/>
              </a:rPr>
              <a:t>E-Scrap Management  System</a:t>
            </a:r>
            <a:endParaRPr lang="en-US" sz="2000" b="1" dirty="0">
              <a:solidFill>
                <a:srgbClr val="0070C0"/>
              </a:solidFill>
              <a:latin typeface="Cambria" panose="02040503050406030204" pitchFamily="18" charset="0"/>
              <a:cs typeface="BrowalliaUPC" pitchFamily="34" charset="-34"/>
            </a:endParaRPr>
          </a:p>
        </p:txBody>
      </p:sp>
      <p:sp>
        <p:nvSpPr>
          <p:cNvPr id="6" name="Rectangle 3"/>
          <p:cNvSpPr>
            <a:spLocks noChangeArrowheads="1"/>
          </p:cNvSpPr>
          <p:nvPr/>
        </p:nvSpPr>
        <p:spPr bwMode="auto">
          <a:xfrm>
            <a:off x="3517513" y="1070419"/>
            <a:ext cx="2286016" cy="369332"/>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457200" defTabSz="914400" rtl="0" eaLnBrk="1" fontAlgn="base" latinLnBrk="0" hangingPunct="1">
              <a:lnSpc>
                <a:spcPct val="100000"/>
              </a:lnSpc>
              <a:spcBef>
                <a:spcPct val="0"/>
              </a:spcBef>
              <a:spcAft>
                <a:spcPct val="0"/>
              </a:spcAft>
              <a:buClrTx/>
              <a:buSzTx/>
              <a:buFontTx/>
              <a:buNone/>
            </a:pPr>
            <a:r>
              <a:rPr lang="en-US" b="1" dirty="0" smtClean="0">
                <a:latin typeface="Cambria" panose="02040503050406030204" pitchFamily="18" charset="0"/>
                <a:ea typeface="Calibri" panose="020F0502020204030204" pitchFamily="34" charset="0"/>
                <a:cs typeface="Microsoft Sans Serif" panose="020B0604020202020204" charset="0"/>
              </a:rPr>
              <a:t>d</a:t>
            </a:r>
            <a:r>
              <a:rPr kumimoji="0" lang="en-US" b="1" i="0" u="none" strike="noStrike" cap="none" normalizeH="0" baseline="0" dirty="0" smtClean="0">
                <a:ln>
                  <a:noFill/>
                </a:ln>
                <a:solidFill>
                  <a:schemeClr val="tx1"/>
                </a:solidFill>
                <a:effectLst/>
                <a:latin typeface="Cambria" panose="02040503050406030204" pitchFamily="18" charset="0"/>
                <a:ea typeface="Calibri" panose="020F0502020204030204" pitchFamily="34" charset="0"/>
                <a:cs typeface="Microsoft Sans Serif" panose="020B0604020202020204" charset="0"/>
              </a:rPr>
              <a:t>eveloped</a:t>
            </a:r>
            <a:r>
              <a:rPr lang="en-US" dirty="0" smtClean="0">
                <a:latin typeface="Cambria" panose="02040503050406030204" pitchFamily="18" charset="0"/>
                <a:ea typeface="Calibri" panose="020F0502020204030204" pitchFamily="34" charset="0"/>
                <a:cs typeface="Arial" panose="020B0604020202020204" pitchFamily="34" charset="0"/>
              </a:rPr>
              <a:t> </a:t>
            </a:r>
            <a:r>
              <a:rPr kumimoji="0" lang="en-US" b="1" i="0" u="none" strike="noStrike" cap="none" normalizeH="0" baseline="0" dirty="0" smtClean="0">
                <a:ln>
                  <a:noFill/>
                </a:ln>
                <a:solidFill>
                  <a:schemeClr val="tx1"/>
                </a:solidFill>
                <a:effectLst/>
                <a:latin typeface="Cambria" panose="02040503050406030204" pitchFamily="18" charset="0"/>
                <a:ea typeface="Calibri" panose="020F0502020204030204" pitchFamily="34" charset="0"/>
                <a:cs typeface="Microsoft Sans Serif" panose="020B0604020202020204" charset="0"/>
              </a:rPr>
              <a:t>at</a:t>
            </a:r>
            <a:endParaRPr kumimoji="0" lang="en-US" b="0" i="0" u="none" strike="noStrike" cap="none" normalizeH="0" baseline="0" dirty="0" smtClean="0">
              <a:ln>
                <a:noFill/>
              </a:ln>
              <a:solidFill>
                <a:schemeClr val="tx1"/>
              </a:solidFill>
              <a:effectLst/>
              <a:latin typeface="Cambria" panose="02040503050406030204" pitchFamily="18" charset="0"/>
              <a:cs typeface="Arial" panose="020B0604020202020204" pitchFamily="34" charset="0"/>
            </a:endParaRPr>
          </a:p>
        </p:txBody>
      </p:sp>
      <p:sp>
        <p:nvSpPr>
          <p:cNvPr id="8" name="Rectangle 4"/>
          <p:cNvSpPr>
            <a:spLocks noChangeArrowheads="1"/>
          </p:cNvSpPr>
          <p:nvPr/>
        </p:nvSpPr>
        <p:spPr bwMode="auto">
          <a:xfrm>
            <a:off x="2150091" y="1441587"/>
            <a:ext cx="5163129" cy="707886"/>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457200" algn="just"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dirty="0" smtClean="0">
                <a:ln>
                  <a:noFill/>
                </a:ln>
                <a:solidFill>
                  <a:srgbClr val="0070C0"/>
                </a:solidFill>
                <a:effectLst/>
                <a:latin typeface="Cambria" panose="02040503050406030204" pitchFamily="18" charset="0"/>
                <a:ea typeface="Calibri" panose="020F0502020204030204" pitchFamily="34" charset="0"/>
                <a:cs typeface="Microsoft Sans Serif" panose="020B0604020202020204" charset="0"/>
              </a:rPr>
              <a:t>	TOPS Technologies </a:t>
            </a:r>
            <a:r>
              <a:rPr kumimoji="0" lang="en-US" sz="2000" b="1" i="0" u="none" strike="noStrike" cap="none" normalizeH="0" dirty="0" smtClean="0">
                <a:ln>
                  <a:noFill/>
                </a:ln>
                <a:solidFill>
                  <a:srgbClr val="0070C0"/>
                </a:solidFill>
                <a:effectLst/>
                <a:latin typeface="Cambria" panose="02040503050406030204" pitchFamily="18" charset="0"/>
                <a:ea typeface="Calibri" panose="020F0502020204030204" pitchFamily="34" charset="0"/>
                <a:cs typeface="Microsoft Sans Serif" panose="020B0604020202020204" charset="0"/>
              </a:rPr>
              <a:t>Pvt Ltd.-			   Vadodara</a:t>
            </a:r>
            <a:endParaRPr kumimoji="0" lang="en-US" sz="2000" b="0" i="0" u="none" strike="noStrike" cap="none" normalizeH="0" baseline="0" dirty="0" smtClean="0">
              <a:ln>
                <a:noFill/>
              </a:ln>
              <a:solidFill>
                <a:srgbClr val="0070C0"/>
              </a:solidFill>
              <a:effectLst/>
              <a:latin typeface="Arial" panose="020B0604020202020204" pitchFamily="34" charset="0"/>
              <a:cs typeface="Arial" panose="020B0604020202020204" pitchFamily="34" charset="0"/>
            </a:endParaRPr>
          </a:p>
        </p:txBody>
      </p:sp>
      <p:sp>
        <p:nvSpPr>
          <p:cNvPr id="9" name="Rectangle 5"/>
          <p:cNvSpPr>
            <a:spLocks noChangeArrowheads="1"/>
          </p:cNvSpPr>
          <p:nvPr/>
        </p:nvSpPr>
        <p:spPr bwMode="auto">
          <a:xfrm>
            <a:off x="3179369" y="2128702"/>
            <a:ext cx="2962304" cy="369332"/>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b="1" u="none" strike="noStrike" cap="none" normalizeH="0" baseline="0" dirty="0" smtClean="0">
                <a:ln>
                  <a:noFill/>
                </a:ln>
                <a:solidFill>
                  <a:schemeClr val="tx1"/>
                </a:solidFill>
                <a:effectLst/>
                <a:latin typeface="Cambria" panose="02040503050406030204" pitchFamily="18" charset="0"/>
                <a:ea typeface="Calibri" panose="020F0502020204030204" pitchFamily="34" charset="0"/>
                <a:cs typeface="Microsoft Sans Serif" panose="020B0604020202020204" charset="0"/>
              </a:rPr>
              <a:t>Under The Guidance Of</a:t>
            </a:r>
          </a:p>
        </p:txBody>
      </p:sp>
      <p:sp>
        <p:nvSpPr>
          <p:cNvPr id="10" name="TextBox 9"/>
          <p:cNvSpPr txBox="1"/>
          <p:nvPr/>
        </p:nvSpPr>
        <p:spPr>
          <a:xfrm>
            <a:off x="3281083" y="4635328"/>
            <a:ext cx="4598895" cy="1338828"/>
          </a:xfrm>
          <a:prstGeom prst="rect">
            <a:avLst/>
          </a:prstGeom>
          <a:noFill/>
        </p:spPr>
        <p:txBody>
          <a:bodyPr wrap="square" rtlCol="0">
            <a:spAutoFit/>
          </a:bodyPr>
          <a:lstStyle/>
          <a:p>
            <a:r>
              <a:rPr lang="en-US" b="1" dirty="0" smtClean="0">
                <a:latin typeface="Cambria" panose="02040503050406030204" pitchFamily="18" charset="0"/>
              </a:rPr>
              <a:t>Submitted To:</a:t>
            </a:r>
            <a:endParaRPr lang="en-US" dirty="0">
              <a:latin typeface="Cambria" panose="02040503050406030204" pitchFamily="18" charset="0"/>
            </a:endParaRPr>
          </a:p>
          <a:p>
            <a:r>
              <a:rPr lang="en-US" sz="2100" b="1" dirty="0" smtClean="0">
                <a:solidFill>
                  <a:schemeClr val="tx1">
                    <a:lumMod val="95000"/>
                    <a:lumOff val="5000"/>
                  </a:schemeClr>
                </a:solidFill>
                <a:latin typeface="Cambria" panose="02040503050406030204" pitchFamily="18" charset="0"/>
              </a:rPr>
              <a:t>Department of MCA</a:t>
            </a:r>
          </a:p>
          <a:p>
            <a:r>
              <a:rPr lang="en-US" sz="2100" b="1" dirty="0" smtClean="0">
                <a:solidFill>
                  <a:schemeClr val="tx1">
                    <a:lumMod val="95000"/>
                    <a:lumOff val="5000"/>
                  </a:schemeClr>
                </a:solidFill>
                <a:latin typeface="Cambria" panose="02040503050406030204" pitchFamily="18" charset="0"/>
              </a:rPr>
              <a:t>Faculty of IT &amp; Computer Science,</a:t>
            </a:r>
          </a:p>
          <a:p>
            <a:r>
              <a:rPr lang="en-US" sz="2100" b="1" dirty="0" smtClean="0">
                <a:solidFill>
                  <a:schemeClr val="tx1">
                    <a:lumMod val="95000"/>
                    <a:lumOff val="5000"/>
                  </a:schemeClr>
                </a:solidFill>
                <a:latin typeface="Cambria" panose="02040503050406030204" pitchFamily="18" charset="0"/>
              </a:rPr>
              <a:t>PARUL University</a:t>
            </a:r>
            <a:endParaRPr lang="en-US" sz="2100" b="1" dirty="0" smtClean="0">
              <a:solidFill>
                <a:schemeClr val="accent4">
                  <a:lumMod val="75000"/>
                </a:schemeClr>
              </a:solidFill>
              <a:latin typeface="Cambria" panose="02040503050406030204" pitchFamily="18" charset="0"/>
            </a:endParaRPr>
          </a:p>
        </p:txBody>
      </p:sp>
      <p:pic>
        <p:nvPicPr>
          <p:cNvPr id="12" name="Picture 11" descr="C:\Users\HP\Desktop\pu.jpg"/>
          <p:cNvPicPr/>
          <p:nvPr/>
        </p:nvPicPr>
        <p:blipFill>
          <a:blip r:embed="rId3" cstate="print"/>
          <a:srcRect/>
          <a:stretch>
            <a:fillRect/>
          </a:stretch>
        </p:blipFill>
        <p:spPr bwMode="auto">
          <a:xfrm>
            <a:off x="895926" y="4554072"/>
            <a:ext cx="2447911" cy="1577788"/>
          </a:xfrm>
          <a:prstGeom prst="rect">
            <a:avLst/>
          </a:prstGeom>
          <a:noFill/>
          <a:ln w="9525">
            <a:noFill/>
            <a:miter lim="800000"/>
            <a:headEnd/>
            <a:tailEnd/>
          </a:ln>
        </p:spPr>
      </p:pic>
      <p:sp>
        <p:nvSpPr>
          <p:cNvPr id="11" name="Rectangle 5"/>
          <p:cNvSpPr>
            <a:spLocks noChangeArrowheads="1"/>
          </p:cNvSpPr>
          <p:nvPr/>
        </p:nvSpPr>
        <p:spPr bwMode="auto">
          <a:xfrm>
            <a:off x="638727" y="2510973"/>
            <a:ext cx="2962304" cy="615553"/>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600" b="1" u="none" strike="noStrike" cap="none" normalizeH="0" baseline="0" dirty="0" smtClean="0">
                <a:ln>
                  <a:noFill/>
                </a:ln>
                <a:solidFill>
                  <a:schemeClr val="tx1"/>
                </a:solidFill>
                <a:effectLst/>
                <a:latin typeface="Cambria" panose="02040503050406030204" pitchFamily="18" charset="0"/>
                <a:ea typeface="Calibri" panose="020F0502020204030204" pitchFamily="34" charset="0"/>
                <a:cs typeface="Microsoft Sans Serif" panose="020B0604020202020204" charset="0"/>
              </a:rPr>
              <a:t>Internal Guide</a:t>
            </a:r>
          </a:p>
          <a:p>
            <a:pPr marL="0" marR="0" lvl="0" indent="0" algn="ctr" defTabSz="914400" rtl="0" eaLnBrk="1" fontAlgn="base" latinLnBrk="0" hangingPunct="1">
              <a:lnSpc>
                <a:spcPct val="100000"/>
              </a:lnSpc>
              <a:spcBef>
                <a:spcPct val="0"/>
              </a:spcBef>
              <a:spcAft>
                <a:spcPct val="0"/>
              </a:spcAft>
              <a:buClrTx/>
              <a:buSzTx/>
              <a:buFontTx/>
              <a:buNone/>
            </a:pPr>
            <a:r>
              <a:rPr lang="en-US" b="1" dirty="0" smtClean="0">
                <a:solidFill>
                  <a:srgbClr val="0070C0"/>
                </a:solidFill>
                <a:latin typeface="Cambria" panose="02040503050406030204" pitchFamily="18" charset="0"/>
                <a:ea typeface="Calibri" panose="020F0502020204030204" pitchFamily="34" charset="0"/>
                <a:cs typeface="Microsoft Sans Serif" panose="020B0604020202020204" charset="0"/>
              </a:rPr>
              <a:t>Prof. Hardik Parmar.</a:t>
            </a:r>
          </a:p>
        </p:txBody>
      </p:sp>
      <p:sp>
        <p:nvSpPr>
          <p:cNvPr id="13" name="Rectangle 1"/>
          <p:cNvSpPr>
            <a:spLocks noChangeArrowheads="1"/>
          </p:cNvSpPr>
          <p:nvPr/>
        </p:nvSpPr>
        <p:spPr bwMode="auto">
          <a:xfrm>
            <a:off x="2232210" y="3251407"/>
            <a:ext cx="4706471" cy="707886"/>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457200" algn="ctr" defTabSz="914400" rtl="0" eaLnBrk="1" fontAlgn="base" latinLnBrk="0" hangingPunct="1">
              <a:spcBef>
                <a:spcPct val="0"/>
              </a:spcBef>
              <a:spcAft>
                <a:spcPct val="0"/>
              </a:spcAft>
              <a:buClrTx/>
              <a:buSzTx/>
              <a:buFontTx/>
              <a:buNone/>
            </a:pPr>
            <a:r>
              <a:rPr kumimoji="0" lang="en-US" b="1" u="none" strike="noStrike" cap="none" normalizeH="0" baseline="0" dirty="0" smtClean="0">
                <a:ln>
                  <a:noFill/>
                </a:ln>
                <a:solidFill>
                  <a:schemeClr val="tx1"/>
                </a:solidFill>
                <a:effectLst/>
                <a:latin typeface="Cambria" panose="02040503050406030204" pitchFamily="18" charset="0"/>
                <a:ea typeface="Calibri" panose="020F0502020204030204" pitchFamily="34" charset="0"/>
                <a:cs typeface="Microsoft Sans Serif" panose="020B0604020202020204" charset="0"/>
              </a:rPr>
              <a:t>Developed By</a:t>
            </a:r>
          </a:p>
          <a:p>
            <a:pPr marL="0" marR="0" lvl="0" indent="457200" algn="ctr" defTabSz="914400" rtl="0" eaLnBrk="1" fontAlgn="base" latinLnBrk="0" hangingPunct="1">
              <a:spcBef>
                <a:spcPct val="0"/>
              </a:spcBef>
              <a:spcAft>
                <a:spcPct val="0"/>
              </a:spcAft>
              <a:buClrTx/>
              <a:buSzTx/>
              <a:buFontTx/>
              <a:buNone/>
            </a:pPr>
            <a:r>
              <a:rPr lang="en-US" sz="2000" b="1" dirty="0" smtClean="0">
                <a:solidFill>
                  <a:srgbClr val="0070C0"/>
                </a:solidFill>
                <a:latin typeface="Cambria" panose="02040503050406030204" pitchFamily="18" charset="0"/>
                <a:ea typeface="Calibri" panose="020F0502020204030204" pitchFamily="34" charset="0"/>
                <a:cs typeface="Microsoft Sans Serif" panose="020B0604020202020204" charset="0"/>
              </a:rPr>
              <a:t>Shivkumar Patil(2205112070020</a:t>
            </a:r>
            <a:r>
              <a:rPr lang="en-US" sz="2200" b="1" dirty="0" smtClean="0">
                <a:solidFill>
                  <a:srgbClr val="0070C0"/>
                </a:solidFill>
                <a:latin typeface="Cambria" panose="02040503050406030204" pitchFamily="18" charset="0"/>
                <a:ea typeface="Calibri" panose="020F0502020204030204" pitchFamily="34" charset="0"/>
                <a:cs typeface="Microsoft Sans Serif" panose="020B0604020202020204" charset="0"/>
              </a:rPr>
              <a:t>)</a:t>
            </a:r>
          </a:p>
        </p:txBody>
      </p:sp>
      <p:sp>
        <p:nvSpPr>
          <p:cNvPr id="14" name="Rectangle 5"/>
          <p:cNvSpPr>
            <a:spLocks noChangeArrowheads="1"/>
          </p:cNvSpPr>
          <p:nvPr/>
        </p:nvSpPr>
        <p:spPr bwMode="auto">
          <a:xfrm>
            <a:off x="5597691" y="2510973"/>
            <a:ext cx="2962304" cy="615553"/>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600" b="1" u="none" strike="noStrike" cap="none" normalizeH="0" baseline="0" dirty="0" smtClean="0">
                <a:ln>
                  <a:noFill/>
                </a:ln>
                <a:solidFill>
                  <a:schemeClr val="tx1"/>
                </a:solidFill>
                <a:effectLst/>
                <a:latin typeface="Cambria" panose="02040503050406030204" pitchFamily="18" charset="0"/>
                <a:ea typeface="Calibri" panose="020F0502020204030204" pitchFamily="34" charset="0"/>
                <a:cs typeface="Microsoft Sans Serif" panose="020B0604020202020204" charset="0"/>
              </a:rPr>
              <a:t>External Guide</a:t>
            </a:r>
          </a:p>
          <a:p>
            <a:pPr marL="0" marR="0" lvl="0" indent="0" algn="ctr" defTabSz="914400" rtl="0" eaLnBrk="1" fontAlgn="base" latinLnBrk="0" hangingPunct="1">
              <a:lnSpc>
                <a:spcPct val="100000"/>
              </a:lnSpc>
              <a:spcBef>
                <a:spcPct val="0"/>
              </a:spcBef>
              <a:spcAft>
                <a:spcPct val="0"/>
              </a:spcAft>
              <a:buClrTx/>
              <a:buSzTx/>
              <a:buFontTx/>
              <a:buNone/>
            </a:pPr>
            <a:r>
              <a:rPr lang="en-US" b="1" dirty="0" smtClean="0">
                <a:solidFill>
                  <a:srgbClr val="0070C0"/>
                </a:solidFill>
                <a:latin typeface="Cambria" panose="02040503050406030204" pitchFamily="18" charset="0"/>
                <a:ea typeface="Calibri" panose="020F0502020204030204" pitchFamily="34" charset="0"/>
                <a:cs typeface="Microsoft Sans Serif" panose="020B0604020202020204" charset="0"/>
              </a:rPr>
              <a:t>Ms. Ekta Kathad.</a:t>
            </a:r>
          </a:p>
        </p:txBody>
      </p:sp>
      <p:sp>
        <p:nvSpPr>
          <p:cNvPr id="15" name="Rectangle 14"/>
          <p:cNvSpPr/>
          <p:nvPr/>
        </p:nvSpPr>
        <p:spPr>
          <a:xfrm>
            <a:off x="78378" y="6527857"/>
            <a:ext cx="1612942" cy="261610"/>
          </a:xfrm>
          <a:prstGeom prst="rect">
            <a:avLst/>
          </a:prstGeom>
        </p:spPr>
        <p:txBody>
          <a:bodyPr wrap="none">
            <a:spAutoFit/>
          </a:bodyPr>
          <a:lstStyle/>
          <a:p>
            <a:r>
              <a:rPr lang="en-US" sz="1100" b="1" dirty="0" smtClean="0"/>
              <a:t>E-SCRAP MANAGEMENT</a:t>
            </a:r>
            <a:endParaRPr lang="en-US" sz="1100" dirty="0"/>
          </a:p>
        </p:txBody>
      </p:sp>
      <p:sp>
        <p:nvSpPr>
          <p:cNvPr id="16" name="Rectangle 15"/>
          <p:cNvSpPr/>
          <p:nvPr/>
        </p:nvSpPr>
        <p:spPr>
          <a:xfrm>
            <a:off x="8140804" y="6510050"/>
            <a:ext cx="256801" cy="261610"/>
          </a:xfrm>
          <a:prstGeom prst="rect">
            <a:avLst/>
          </a:prstGeom>
        </p:spPr>
        <p:txBody>
          <a:bodyPr wrap="none">
            <a:spAutoFit/>
          </a:bodyPr>
          <a:lstStyle/>
          <a:p>
            <a:pPr algn="r"/>
            <a:r>
              <a:rPr lang="en-US" sz="1100" b="1" dirty="0" smtClean="0"/>
              <a:t>1</a:t>
            </a:r>
            <a:endParaRPr lang="en-US" sz="1100" dirty="0"/>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31055" y="6459786"/>
            <a:ext cx="2320073"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10</a:t>
            </a:fld>
            <a:endParaRPr lang="en-US" dirty="0">
              <a:solidFill>
                <a:schemeClr val="tx1"/>
              </a:solidFill>
            </a:endParaRPr>
          </a:p>
        </p:txBody>
      </p:sp>
      <p:sp>
        <p:nvSpPr>
          <p:cNvPr id="4" name="TextBox 3"/>
          <p:cNvSpPr txBox="1"/>
          <p:nvPr/>
        </p:nvSpPr>
        <p:spPr>
          <a:xfrm>
            <a:off x="0" y="249094"/>
            <a:ext cx="9144000" cy="4976049"/>
          </a:xfrm>
          <a:prstGeom prst="rect">
            <a:avLst/>
          </a:prstGeom>
          <a:noFill/>
        </p:spPr>
        <p:txBody>
          <a:bodyPr wrap="square" rtlCol="0">
            <a:noAutofit/>
          </a:bodyPr>
          <a:lstStyle/>
          <a:p>
            <a:pPr lvl="1" algn="just"/>
            <a:r>
              <a:rPr lang="en-US" sz="2400" b="1" dirty="0" smtClean="0"/>
              <a:t>Hardware &amp; Software Requirements:-</a:t>
            </a:r>
            <a:endParaRPr lang="en-US" sz="2400" dirty="0" smtClean="0"/>
          </a:p>
          <a:p>
            <a:pPr lvl="1" algn="just">
              <a:lnSpc>
                <a:spcPct val="150000"/>
              </a:lnSpc>
            </a:pPr>
            <a:r>
              <a:rPr lang="en-US" sz="2400" b="1" dirty="0" smtClean="0"/>
              <a:t>Hardware Requirement</a:t>
            </a:r>
            <a:endParaRPr lang="en-US" sz="2400" dirty="0" smtClean="0"/>
          </a:p>
          <a:p>
            <a:pPr lvl="1" algn="just">
              <a:lnSpc>
                <a:spcPct val="150000"/>
              </a:lnSpc>
              <a:buFont typeface="Wingdings" pitchFamily="2" charset="2"/>
              <a:buChar char="q"/>
            </a:pPr>
            <a:r>
              <a:rPr lang="en-IN" sz="2400" dirty="0" smtClean="0"/>
              <a:t>Processor: Intel Core i3,i5…</a:t>
            </a:r>
            <a:endParaRPr lang="en-US" sz="2400" dirty="0" smtClean="0"/>
          </a:p>
          <a:p>
            <a:pPr lvl="1" algn="just">
              <a:lnSpc>
                <a:spcPct val="150000"/>
              </a:lnSpc>
              <a:buFont typeface="Wingdings" pitchFamily="2" charset="2"/>
              <a:buChar char="q"/>
            </a:pPr>
            <a:r>
              <a:rPr lang="en-IN" sz="2400" dirty="0" smtClean="0"/>
              <a:t>Hard Disk: 1 TB</a:t>
            </a:r>
            <a:endParaRPr lang="en-US" sz="2400" dirty="0" smtClean="0"/>
          </a:p>
          <a:p>
            <a:pPr lvl="1" algn="just">
              <a:lnSpc>
                <a:spcPct val="150000"/>
              </a:lnSpc>
              <a:buFont typeface="Wingdings" pitchFamily="2" charset="2"/>
              <a:buChar char="q"/>
            </a:pPr>
            <a:r>
              <a:rPr lang="en-IN" sz="2400" dirty="0" smtClean="0"/>
              <a:t>RAM: 4 GB</a:t>
            </a:r>
            <a:endParaRPr lang="en-US" sz="2400" dirty="0" smtClean="0"/>
          </a:p>
          <a:p>
            <a:pPr lvl="1" algn="just">
              <a:lnSpc>
                <a:spcPct val="150000"/>
              </a:lnSpc>
            </a:pPr>
            <a:r>
              <a:rPr lang="en-US" sz="2400" b="1" dirty="0" smtClean="0"/>
              <a:t>Software Requirement</a:t>
            </a:r>
            <a:endParaRPr lang="en-US" sz="2400" dirty="0" smtClean="0"/>
          </a:p>
          <a:p>
            <a:pPr lvl="1" algn="just">
              <a:lnSpc>
                <a:spcPct val="150000"/>
              </a:lnSpc>
              <a:buFont typeface="Wingdings" pitchFamily="2" charset="2"/>
              <a:buChar char="q"/>
            </a:pPr>
            <a:r>
              <a:rPr lang="en-IN" sz="2400" dirty="0" smtClean="0"/>
              <a:t>WAMP Server: 2.4</a:t>
            </a:r>
            <a:endParaRPr lang="en-US" sz="2400" dirty="0" smtClean="0"/>
          </a:p>
          <a:p>
            <a:pPr lvl="1" algn="just">
              <a:lnSpc>
                <a:spcPct val="150000"/>
              </a:lnSpc>
              <a:buFont typeface="Wingdings" pitchFamily="2" charset="2"/>
              <a:buChar char="q"/>
            </a:pPr>
            <a:r>
              <a:rPr lang="en-IN" sz="2400" dirty="0" smtClean="0"/>
              <a:t>APACHE Version: 2.4.4</a:t>
            </a:r>
            <a:endParaRPr lang="en-US" sz="2400" dirty="0" smtClean="0"/>
          </a:p>
          <a:p>
            <a:pPr lvl="1" algn="just">
              <a:lnSpc>
                <a:spcPct val="150000"/>
              </a:lnSpc>
              <a:buFont typeface="Wingdings" pitchFamily="2" charset="2"/>
              <a:buChar char="q"/>
            </a:pPr>
            <a:r>
              <a:rPr lang="en-IN" sz="2400" dirty="0" smtClean="0"/>
              <a:t>MYSQL: 5.6.12</a:t>
            </a:r>
            <a:endParaRPr lang="en-US" sz="2400" dirty="0" smtClean="0"/>
          </a:p>
          <a:p>
            <a:pPr>
              <a:lnSpc>
                <a:spcPct val="150000"/>
              </a:lnSpc>
            </a:pPr>
            <a:endParaRPr lang="en-US" sz="2400"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52406" y="6451310"/>
            <a:ext cx="1634836"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11</a:t>
            </a:fld>
            <a:endParaRPr lang="en-US" dirty="0">
              <a:solidFill>
                <a:schemeClr val="tx1"/>
              </a:solidFill>
            </a:endParaRPr>
          </a:p>
        </p:txBody>
      </p:sp>
      <p:sp>
        <p:nvSpPr>
          <p:cNvPr id="5" name="TextBox 4"/>
          <p:cNvSpPr txBox="1"/>
          <p:nvPr/>
        </p:nvSpPr>
        <p:spPr>
          <a:xfrm>
            <a:off x="0" y="249094"/>
            <a:ext cx="9144000" cy="4976049"/>
          </a:xfrm>
          <a:prstGeom prst="rect">
            <a:avLst/>
          </a:prstGeom>
          <a:noFill/>
        </p:spPr>
        <p:txBody>
          <a:bodyPr wrap="square" rtlCol="0">
            <a:noAutofit/>
          </a:bodyPr>
          <a:lstStyle/>
          <a:p>
            <a:pPr>
              <a:lnSpc>
                <a:spcPct val="150000"/>
              </a:lnSpc>
            </a:pPr>
            <a:endParaRPr lang="en-US" sz="2400"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6" name="Picture 5" descr="Admin_UseCase .png"/>
          <p:cNvPicPr>
            <a:picLocks noChangeAspect="1"/>
          </p:cNvPicPr>
          <p:nvPr/>
        </p:nvPicPr>
        <p:blipFill>
          <a:blip r:embed="rId2"/>
          <a:stretch>
            <a:fillRect/>
          </a:stretch>
        </p:blipFill>
        <p:spPr>
          <a:xfrm>
            <a:off x="718457" y="40675"/>
            <a:ext cx="6400800" cy="603355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00" y="6465165"/>
            <a:ext cx="2597070"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12</a:t>
            </a:fld>
            <a:endParaRPr lang="en-US" dirty="0">
              <a:solidFill>
                <a:schemeClr val="tx1"/>
              </a:solidFill>
            </a:endParaRPr>
          </a:p>
        </p:txBody>
      </p:sp>
      <p:pic>
        <p:nvPicPr>
          <p:cNvPr id="4" name="Picture 3" descr="Compay_UseCase.png"/>
          <p:cNvPicPr>
            <a:picLocks noChangeAspect="1"/>
          </p:cNvPicPr>
          <p:nvPr/>
        </p:nvPicPr>
        <p:blipFill>
          <a:blip r:embed="rId2"/>
          <a:stretch>
            <a:fillRect/>
          </a:stretch>
        </p:blipFill>
        <p:spPr>
          <a:xfrm>
            <a:off x="914397" y="81536"/>
            <a:ext cx="6466114" cy="617240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1350" y="6459786"/>
            <a:ext cx="2098305"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13</a:t>
            </a:fld>
            <a:endParaRPr lang="en-US" dirty="0">
              <a:solidFill>
                <a:schemeClr val="tx1"/>
              </a:solidFill>
            </a:endParaRPr>
          </a:p>
        </p:txBody>
      </p:sp>
      <p:pic>
        <p:nvPicPr>
          <p:cNvPr id="4" name="Picture 3" descr="ScrapBuyer_UseCase .png"/>
          <p:cNvPicPr>
            <a:picLocks noChangeAspect="1"/>
          </p:cNvPicPr>
          <p:nvPr/>
        </p:nvPicPr>
        <p:blipFill>
          <a:blip r:embed="rId2"/>
          <a:stretch>
            <a:fillRect/>
          </a:stretch>
        </p:blipFill>
        <p:spPr>
          <a:xfrm>
            <a:off x="1058091" y="42347"/>
            <a:ext cx="5932254" cy="62800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605" y="6459786"/>
            <a:ext cx="2430816"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14</a:t>
            </a:fld>
            <a:endParaRPr lang="en-US" dirty="0">
              <a:solidFill>
                <a:schemeClr val="tx1"/>
              </a:solidFill>
            </a:endParaRPr>
          </a:p>
        </p:txBody>
      </p:sp>
      <p:sp>
        <p:nvSpPr>
          <p:cNvPr id="4" name="TextBox 3"/>
          <p:cNvSpPr txBox="1"/>
          <p:nvPr/>
        </p:nvSpPr>
        <p:spPr>
          <a:xfrm>
            <a:off x="483331" y="249095"/>
            <a:ext cx="8425538" cy="1096380"/>
          </a:xfrm>
          <a:prstGeom prst="rect">
            <a:avLst/>
          </a:prstGeom>
          <a:noFill/>
        </p:spPr>
        <p:txBody>
          <a:bodyPr wrap="square" rtlCol="0">
            <a:noAutofit/>
          </a:bodyPr>
          <a:lstStyle/>
          <a:p>
            <a:pPr>
              <a:lnSpc>
                <a:spcPct val="150000"/>
              </a:lnSpc>
            </a:pPr>
            <a:r>
              <a:rPr lang="en-US" sz="4000" b="1" dirty="0" smtClean="0">
                <a:sym typeface="+mn-ea"/>
              </a:rPr>
              <a:t>3. Design:</a:t>
            </a:r>
          </a:p>
          <a:p>
            <a:pPr algn="ctr">
              <a:lnSpc>
                <a:spcPct val="150000"/>
              </a:lnSpc>
            </a:pPr>
            <a:r>
              <a:rPr lang="en-IN" sz="2400" b="1" dirty="0" smtClean="0"/>
              <a:t>SYSTEM FLOW DIAGRAM</a:t>
            </a:r>
            <a:endParaRPr lang="en-US" sz="2400" b="1"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Use_Case.png"/>
          <p:cNvPicPr>
            <a:picLocks noChangeAspect="1"/>
          </p:cNvPicPr>
          <p:nvPr/>
        </p:nvPicPr>
        <p:blipFill>
          <a:blip r:embed="rId2"/>
          <a:stretch>
            <a:fillRect/>
          </a:stretch>
        </p:blipFill>
        <p:spPr>
          <a:xfrm>
            <a:off x="409445" y="1737364"/>
            <a:ext cx="8325109" cy="456928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98900" y="6459786"/>
            <a:ext cx="2724142" cy="365125"/>
          </a:xfrm>
        </p:spPr>
        <p:txBody>
          <a:bodyPr/>
          <a:lstStyle/>
          <a:p>
            <a:r>
              <a:rPr lang="en-US" sz="1050" b="1" dirty="0" smtClean="0">
                <a:solidFill>
                  <a:schemeClr val="tx1"/>
                </a:solidFill>
              </a:rPr>
              <a:t>E-SCRAP MANAGEMENT</a:t>
            </a:r>
            <a:endParaRPr lang="en-US" sz="105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15</a:t>
            </a:fld>
            <a:endParaRPr lang="en-US" dirty="0">
              <a:solidFill>
                <a:schemeClr val="tx1"/>
              </a:solidFill>
            </a:endParaRPr>
          </a:p>
        </p:txBody>
      </p:sp>
      <p:sp>
        <p:nvSpPr>
          <p:cNvPr id="4" name="TextBox 3"/>
          <p:cNvSpPr txBox="1"/>
          <p:nvPr/>
        </p:nvSpPr>
        <p:spPr>
          <a:xfrm>
            <a:off x="287386" y="523418"/>
            <a:ext cx="8425538" cy="743682"/>
          </a:xfrm>
          <a:prstGeom prst="rect">
            <a:avLst/>
          </a:prstGeom>
          <a:noFill/>
        </p:spPr>
        <p:txBody>
          <a:bodyPr wrap="square" rtlCol="0">
            <a:noAutofit/>
          </a:bodyPr>
          <a:lstStyle/>
          <a:p>
            <a:pPr algn="ctr">
              <a:lnSpc>
                <a:spcPct val="150000"/>
              </a:lnSpc>
            </a:pPr>
            <a:r>
              <a:rPr lang="en-US" sz="2400" b="1" dirty="0" smtClean="0"/>
              <a:t>ZERO LEVEL DFD</a:t>
            </a:r>
            <a:endParaRPr lang="en-US" sz="2400" b="1"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0Level_DFD.png"/>
          <p:cNvPicPr>
            <a:picLocks noChangeAspect="1"/>
          </p:cNvPicPr>
          <p:nvPr/>
        </p:nvPicPr>
        <p:blipFill>
          <a:blip r:embed="rId2"/>
          <a:stretch>
            <a:fillRect/>
          </a:stretch>
        </p:blipFill>
        <p:spPr>
          <a:xfrm>
            <a:off x="619946" y="1568158"/>
            <a:ext cx="7904107" cy="442769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48170" y="6492875"/>
            <a:ext cx="3617103"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16</a:t>
            </a:fld>
            <a:endParaRPr lang="en-US" dirty="0">
              <a:solidFill>
                <a:schemeClr val="tx1"/>
              </a:solidFill>
            </a:endParaRPr>
          </a:p>
        </p:txBody>
      </p:sp>
      <p:sp>
        <p:nvSpPr>
          <p:cNvPr id="4" name="TextBox 3"/>
          <p:cNvSpPr txBox="1"/>
          <p:nvPr/>
        </p:nvSpPr>
        <p:spPr>
          <a:xfrm>
            <a:off x="287386" y="-155858"/>
            <a:ext cx="8425538" cy="743682"/>
          </a:xfrm>
          <a:prstGeom prst="rect">
            <a:avLst/>
          </a:prstGeom>
          <a:noFill/>
        </p:spPr>
        <p:txBody>
          <a:bodyPr wrap="square" rtlCol="0">
            <a:noAutofit/>
          </a:bodyPr>
          <a:lstStyle/>
          <a:p>
            <a:pPr algn="ctr">
              <a:lnSpc>
                <a:spcPct val="150000"/>
              </a:lnSpc>
            </a:pPr>
            <a:r>
              <a:rPr lang="en-US" sz="2400" b="1" dirty="0" smtClean="0"/>
              <a:t>FIRST LEVEL DFD</a:t>
            </a:r>
            <a:endParaRPr lang="en-US" sz="2400" dirty="0" smtClean="0"/>
          </a:p>
          <a:p>
            <a:pPr algn="ctr">
              <a:lnSpc>
                <a:spcPct val="150000"/>
              </a:lnSpc>
            </a:pPr>
            <a:endParaRPr lang="en-US" sz="2400" b="1"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1Level_DFD.png"/>
          <p:cNvPicPr>
            <a:picLocks noChangeAspect="1"/>
          </p:cNvPicPr>
          <p:nvPr/>
        </p:nvPicPr>
        <p:blipFill>
          <a:blip r:embed="rId2"/>
          <a:stretch>
            <a:fillRect/>
          </a:stretch>
        </p:blipFill>
        <p:spPr>
          <a:xfrm>
            <a:off x="0" y="317711"/>
            <a:ext cx="9144000" cy="614840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24695" y="6437455"/>
            <a:ext cx="2195287" cy="365125"/>
          </a:xfrm>
        </p:spPr>
        <p:txBody>
          <a:bodyPr/>
          <a:lstStyle/>
          <a:p>
            <a:r>
              <a:rPr lang="en-US" sz="1050" b="1" dirty="0" smtClean="0">
                <a:solidFill>
                  <a:schemeClr val="tx1"/>
                </a:solidFill>
              </a:rPr>
              <a:t>E-SCRAP MANAGEMENT</a:t>
            </a:r>
            <a:endParaRPr lang="en-US" sz="105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17</a:t>
            </a:fld>
            <a:endParaRPr lang="en-US" dirty="0">
              <a:solidFill>
                <a:schemeClr val="tx1"/>
              </a:solidFill>
            </a:endParaRPr>
          </a:p>
        </p:txBody>
      </p:sp>
      <p:sp>
        <p:nvSpPr>
          <p:cNvPr id="4" name="TextBox 3"/>
          <p:cNvSpPr txBox="1"/>
          <p:nvPr/>
        </p:nvSpPr>
        <p:spPr>
          <a:xfrm>
            <a:off x="287386" y="-168921"/>
            <a:ext cx="8425538" cy="743682"/>
          </a:xfrm>
          <a:prstGeom prst="rect">
            <a:avLst/>
          </a:prstGeom>
          <a:noFill/>
        </p:spPr>
        <p:txBody>
          <a:bodyPr wrap="square" rtlCol="0">
            <a:noAutofit/>
          </a:bodyPr>
          <a:lstStyle/>
          <a:p>
            <a:pPr algn="ctr">
              <a:lnSpc>
                <a:spcPct val="150000"/>
              </a:lnSpc>
            </a:pPr>
            <a:r>
              <a:rPr lang="en-US" sz="2400" b="1" dirty="0" smtClean="0"/>
              <a:t>SECOND LEVEL DFD 3.0 FOR ADMIN</a:t>
            </a:r>
            <a:endParaRPr lang="en-US" sz="2400" b="1"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2Level_DFD3.0.png"/>
          <p:cNvPicPr>
            <a:picLocks noChangeAspect="1"/>
          </p:cNvPicPr>
          <p:nvPr/>
        </p:nvPicPr>
        <p:blipFill>
          <a:blip r:embed="rId2"/>
          <a:stretch>
            <a:fillRect/>
          </a:stretch>
        </p:blipFill>
        <p:spPr>
          <a:xfrm>
            <a:off x="1381860" y="325088"/>
            <a:ext cx="7477572" cy="5971209"/>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5204" y="6459786"/>
            <a:ext cx="1696525"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18</a:t>
            </a:fld>
            <a:endParaRPr lang="en-US" dirty="0">
              <a:solidFill>
                <a:schemeClr val="tx1"/>
              </a:solidFill>
            </a:endParaRPr>
          </a:p>
        </p:txBody>
      </p:sp>
      <p:sp>
        <p:nvSpPr>
          <p:cNvPr id="4" name="TextBox 3"/>
          <p:cNvSpPr txBox="1"/>
          <p:nvPr/>
        </p:nvSpPr>
        <p:spPr>
          <a:xfrm>
            <a:off x="365762" y="39189"/>
            <a:ext cx="8425538" cy="743682"/>
          </a:xfrm>
          <a:prstGeom prst="rect">
            <a:avLst/>
          </a:prstGeom>
          <a:noFill/>
        </p:spPr>
        <p:txBody>
          <a:bodyPr wrap="square" rtlCol="0">
            <a:noAutofit/>
          </a:bodyPr>
          <a:lstStyle/>
          <a:p>
            <a:pPr algn="ctr"/>
            <a:r>
              <a:rPr lang="en-US" sz="2400" dirty="0" smtClean="0"/>
              <a:t> </a:t>
            </a:r>
          </a:p>
          <a:p>
            <a:pPr algn="ctr"/>
            <a:r>
              <a:rPr lang="en-US" sz="2400" b="1" dirty="0" smtClean="0"/>
              <a:t>   SECOND LEVEL DFD FOR  COMPANY 4.0</a:t>
            </a: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2LEVEL_DFD4.0.png"/>
          <p:cNvPicPr>
            <a:picLocks noChangeAspect="1"/>
          </p:cNvPicPr>
          <p:nvPr/>
        </p:nvPicPr>
        <p:blipFill>
          <a:blip r:embed="rId2"/>
          <a:stretch>
            <a:fillRect/>
          </a:stretch>
        </p:blipFill>
        <p:spPr>
          <a:xfrm>
            <a:off x="791550" y="927658"/>
            <a:ext cx="7560899" cy="526413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494" y="6459786"/>
            <a:ext cx="2056743"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19</a:t>
            </a:fld>
            <a:endParaRPr lang="en-US" dirty="0">
              <a:solidFill>
                <a:schemeClr val="tx1"/>
              </a:solidFill>
            </a:endParaRPr>
          </a:p>
        </p:txBody>
      </p:sp>
      <p:sp>
        <p:nvSpPr>
          <p:cNvPr id="4" name="TextBox 3"/>
          <p:cNvSpPr txBox="1"/>
          <p:nvPr/>
        </p:nvSpPr>
        <p:spPr>
          <a:xfrm>
            <a:off x="365762" y="39189"/>
            <a:ext cx="8425538" cy="743682"/>
          </a:xfrm>
          <a:prstGeom prst="rect">
            <a:avLst/>
          </a:prstGeom>
          <a:noFill/>
        </p:spPr>
        <p:txBody>
          <a:bodyPr wrap="square" rtlCol="0">
            <a:noAutofit/>
          </a:bodyPr>
          <a:lstStyle/>
          <a:p>
            <a:pPr algn="ctr"/>
            <a:r>
              <a:rPr lang="en-US" sz="2400" dirty="0" smtClean="0"/>
              <a:t> </a:t>
            </a:r>
            <a:r>
              <a:rPr lang="en-US" sz="2400" b="1" dirty="0" smtClean="0"/>
              <a:t> SECOND LEVEL DFD FOR 5.0</a:t>
            </a:r>
            <a:endParaRPr lang="en-US" sz="2400" dirty="0" smtClean="0"/>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2level_DFD5.0.png"/>
          <p:cNvPicPr>
            <a:picLocks noChangeAspect="1"/>
          </p:cNvPicPr>
          <p:nvPr/>
        </p:nvPicPr>
        <p:blipFill>
          <a:blip r:embed="rId2"/>
          <a:stretch>
            <a:fillRect/>
          </a:stretch>
        </p:blipFill>
        <p:spPr>
          <a:xfrm>
            <a:off x="831954" y="635245"/>
            <a:ext cx="7480092" cy="558750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a:xfrm>
            <a:off x="-29" y="6459787"/>
            <a:ext cx="1818585" cy="365125"/>
          </a:xfrm>
        </p:spPr>
        <p:txBody>
          <a:bodyPr/>
          <a:lstStyle/>
          <a:p>
            <a:r>
              <a:rPr lang="en-US" sz="1100" b="1" dirty="0" smtClean="0">
                <a:solidFill>
                  <a:schemeClr val="tx1"/>
                </a:solidFill>
              </a:rPr>
              <a:t>E-SCRAP MANAGEMENT</a:t>
            </a:r>
            <a:endParaRPr lang="en-US" sz="1100" b="1" dirty="0">
              <a:solidFill>
                <a:schemeClr val="tx1"/>
              </a:solidFill>
            </a:endParaRPr>
          </a:p>
        </p:txBody>
      </p:sp>
      <p:sp>
        <p:nvSpPr>
          <p:cNvPr id="4" name="Slide Number Placeholder 3"/>
          <p:cNvSpPr>
            <a:spLocks noGrp="1"/>
          </p:cNvSpPr>
          <p:nvPr>
            <p:ph type="sldNum" sz="quarter" idx="12"/>
          </p:nvPr>
        </p:nvSpPr>
        <p:spPr>
          <a:xfrm>
            <a:off x="7360029" y="6498975"/>
            <a:ext cx="984019" cy="365125"/>
          </a:xfrm>
        </p:spPr>
        <p:txBody>
          <a:bodyPr/>
          <a:lstStyle/>
          <a:p>
            <a:fld id="{615D92F5-C6BD-4770-B93B-CCC7110BADD0}" type="slidenum">
              <a:rPr lang="en-US" sz="1100" b="1" smtClean="0">
                <a:solidFill>
                  <a:schemeClr val="tx1"/>
                </a:solidFill>
              </a:rPr>
              <a:pPr/>
              <a:t>2</a:t>
            </a:fld>
            <a:endParaRPr lang="en-US" sz="1100" b="1" dirty="0">
              <a:solidFill>
                <a:schemeClr val="tx1"/>
              </a:solidFill>
            </a:endParaRPr>
          </a:p>
        </p:txBody>
      </p:sp>
      <p:sp>
        <p:nvSpPr>
          <p:cNvPr id="7" name="TextBox 6"/>
          <p:cNvSpPr txBox="1"/>
          <p:nvPr/>
        </p:nvSpPr>
        <p:spPr>
          <a:xfrm>
            <a:off x="448509" y="606523"/>
            <a:ext cx="8283388" cy="707886"/>
          </a:xfrm>
          <a:prstGeom prst="rect">
            <a:avLst/>
          </a:prstGeom>
          <a:noFill/>
        </p:spPr>
        <p:txBody>
          <a:bodyPr wrap="square" rtlCol="0">
            <a:spAutoFit/>
          </a:bodyPr>
          <a:lstStyle/>
          <a:p>
            <a:r>
              <a:rPr lang="en-US" sz="4000" b="1" dirty="0" smtClean="0"/>
              <a:t>Index:</a:t>
            </a:r>
            <a:endParaRPr lang="en-US" sz="4000" b="1" dirty="0"/>
          </a:p>
        </p:txBody>
      </p:sp>
      <p:sp>
        <p:nvSpPr>
          <p:cNvPr id="8" name="TextBox 7"/>
          <p:cNvSpPr txBox="1"/>
          <p:nvPr/>
        </p:nvSpPr>
        <p:spPr>
          <a:xfrm>
            <a:off x="502736" y="1500193"/>
            <a:ext cx="8353752" cy="3913059"/>
          </a:xfrm>
          <a:prstGeom prst="rect">
            <a:avLst/>
          </a:prstGeom>
          <a:noFill/>
        </p:spPr>
        <p:txBody>
          <a:bodyPr wrap="square" rtlCol="0">
            <a:spAutoFit/>
          </a:bodyPr>
          <a:lstStyle/>
          <a:p>
            <a:pPr marL="457200" indent="-457200">
              <a:lnSpc>
                <a:spcPct val="150000"/>
              </a:lnSpc>
              <a:buAutoNum type="arabicPeriod"/>
            </a:pPr>
            <a:r>
              <a:rPr lang="en-US" sz="2400" dirty="0" smtClean="0"/>
              <a:t>Project Profile.</a:t>
            </a:r>
          </a:p>
          <a:p>
            <a:pPr marL="457200" indent="-457200">
              <a:lnSpc>
                <a:spcPct val="150000"/>
              </a:lnSpc>
              <a:buAutoNum type="arabicPeriod"/>
            </a:pPr>
            <a:r>
              <a:rPr lang="en-US" sz="2400" dirty="0" smtClean="0"/>
              <a:t>Requirement analysis.</a:t>
            </a:r>
          </a:p>
          <a:p>
            <a:pPr marL="457200" indent="-457200">
              <a:lnSpc>
                <a:spcPct val="150000"/>
              </a:lnSpc>
              <a:buAutoNum type="arabicPeriod"/>
            </a:pPr>
            <a:r>
              <a:rPr lang="en-US" sz="2400" dirty="0" smtClean="0"/>
              <a:t>Design.</a:t>
            </a:r>
          </a:p>
          <a:p>
            <a:pPr marL="457200" indent="-457200">
              <a:lnSpc>
                <a:spcPct val="150000"/>
              </a:lnSpc>
              <a:buAutoNum type="arabicPeriod"/>
            </a:pPr>
            <a:r>
              <a:rPr lang="en-US" sz="2400" dirty="0" smtClean="0"/>
              <a:t>Implementation.</a:t>
            </a:r>
          </a:p>
          <a:p>
            <a:pPr marL="457200" indent="-457200">
              <a:lnSpc>
                <a:spcPct val="150000"/>
              </a:lnSpc>
              <a:buAutoNum type="arabicPeriod"/>
            </a:pPr>
            <a:r>
              <a:rPr lang="en-US" sz="2400" dirty="0" smtClean="0"/>
              <a:t>Testing.</a:t>
            </a:r>
          </a:p>
          <a:p>
            <a:pPr marL="457200" indent="-457200">
              <a:lnSpc>
                <a:spcPct val="150000"/>
              </a:lnSpc>
              <a:buAutoNum type="arabicPeriod"/>
            </a:pPr>
            <a:r>
              <a:rPr lang="en-US" sz="2400" dirty="0" smtClean="0"/>
              <a:t>Future enhancement.</a:t>
            </a:r>
          </a:p>
          <a:p>
            <a:pPr marL="457200" indent="-457200">
              <a:lnSpc>
                <a:spcPct val="150000"/>
              </a:lnSpc>
              <a:buAutoNum type="arabicPeriod"/>
            </a:pPr>
            <a:r>
              <a:rPr lang="en-US" sz="2400" dirty="0" smtClean="0"/>
              <a:t>Bibliography.</a:t>
            </a:r>
            <a:endParaRPr lang="en-US" sz="2400" dirty="0"/>
          </a:p>
        </p:txBody>
      </p:sp>
    </p:spTree>
  </p:cSld>
  <p:clrMapOvr>
    <a:masterClrMapping/>
  </p:clrMapOvr>
  <mc:AlternateContent xmlns:mc="http://schemas.openxmlformats.org/markup-compatibility/2006">
    <mc:Choice xmlns=""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5205" y="6459786"/>
            <a:ext cx="1724234"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20</a:t>
            </a:fld>
            <a:endParaRPr lang="en-US" dirty="0">
              <a:solidFill>
                <a:schemeClr val="tx1"/>
              </a:solidFill>
            </a:endParaRPr>
          </a:p>
        </p:txBody>
      </p:sp>
      <p:sp>
        <p:nvSpPr>
          <p:cNvPr id="5" name="TextBox 4"/>
          <p:cNvSpPr txBox="1"/>
          <p:nvPr/>
        </p:nvSpPr>
        <p:spPr>
          <a:xfrm>
            <a:off x="365762" y="39189"/>
            <a:ext cx="8425538" cy="743682"/>
          </a:xfrm>
          <a:prstGeom prst="rect">
            <a:avLst/>
          </a:prstGeom>
          <a:noFill/>
        </p:spPr>
        <p:txBody>
          <a:bodyPr wrap="square" rtlCol="0">
            <a:noAutofit/>
          </a:bodyPr>
          <a:lstStyle/>
          <a:p>
            <a:pPr algn="ctr"/>
            <a:r>
              <a:rPr lang="en-US" sz="2400" dirty="0" smtClean="0"/>
              <a:t> </a:t>
            </a:r>
          </a:p>
          <a:p>
            <a:pPr lvl="0" algn="ctr"/>
            <a:r>
              <a:rPr lang="en-US" sz="2400" b="1" dirty="0" smtClean="0"/>
              <a:t>   </a:t>
            </a:r>
            <a:r>
              <a:rPr lang="en-US" sz="2400" b="1" dirty="0" smtClean="0">
                <a:latin typeface="Calibri" pitchFamily="34" charset="0"/>
                <a:ea typeface="Calibri" pitchFamily="34" charset="0"/>
                <a:cs typeface="Times New Roman" pitchFamily="18" charset="0"/>
              </a:rPr>
              <a:t>THIRD LEVEL DFD FOR  SCRAP CATEGORY 3.1</a:t>
            </a:r>
            <a:endParaRPr lang="en-US" sz="4800" dirty="0" smtClean="0">
              <a:latin typeface="Arial" pitchFamily="34" charset="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6" name="Picture 5" descr="3LEVEL_DFD#!.png"/>
          <p:cNvPicPr>
            <a:picLocks noChangeAspect="1"/>
          </p:cNvPicPr>
          <p:nvPr/>
        </p:nvPicPr>
        <p:blipFill>
          <a:blip r:embed="rId2"/>
          <a:stretch>
            <a:fillRect/>
          </a:stretch>
        </p:blipFill>
        <p:spPr>
          <a:xfrm>
            <a:off x="618812" y="996677"/>
            <a:ext cx="7906375" cy="536103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495" y="6459786"/>
            <a:ext cx="1710378"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21</a:t>
            </a:fld>
            <a:endParaRPr lang="en-US" dirty="0">
              <a:solidFill>
                <a:schemeClr val="tx1"/>
              </a:solidFill>
            </a:endParaRPr>
          </a:p>
        </p:txBody>
      </p:sp>
      <p:sp>
        <p:nvSpPr>
          <p:cNvPr id="4" name="TextBox 3"/>
          <p:cNvSpPr txBox="1"/>
          <p:nvPr/>
        </p:nvSpPr>
        <p:spPr>
          <a:xfrm>
            <a:off x="365762" y="-313512"/>
            <a:ext cx="8425538" cy="743682"/>
          </a:xfrm>
          <a:prstGeom prst="rect">
            <a:avLst/>
          </a:prstGeom>
          <a:noFill/>
        </p:spPr>
        <p:txBody>
          <a:bodyPr wrap="square" rtlCol="0">
            <a:noAutofit/>
          </a:bodyPr>
          <a:lstStyle/>
          <a:p>
            <a:pPr algn="ctr"/>
            <a:r>
              <a:rPr lang="en-US" sz="2400" dirty="0" smtClean="0"/>
              <a:t> </a:t>
            </a:r>
            <a:r>
              <a:rPr lang="en-US" sz="4800" b="1" dirty="0" smtClean="0"/>
              <a:t> </a:t>
            </a:r>
            <a:r>
              <a:rPr lang="en-US" sz="2400" b="1" dirty="0" smtClean="0"/>
              <a:t>Entity Relationship Diagram</a:t>
            </a:r>
            <a:endParaRPr lang="en-US" sz="2400" dirty="0" smtClean="0">
              <a:latin typeface="Arial" pitchFamily="34" charset="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ER_Diagram.png"/>
          <p:cNvPicPr>
            <a:picLocks noChangeAspect="1"/>
          </p:cNvPicPr>
          <p:nvPr/>
        </p:nvPicPr>
        <p:blipFill>
          <a:blip r:embed="rId2"/>
          <a:stretch>
            <a:fillRect/>
          </a:stretch>
        </p:blipFill>
        <p:spPr>
          <a:xfrm>
            <a:off x="0" y="407376"/>
            <a:ext cx="9144000" cy="590198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5204" y="6473641"/>
            <a:ext cx="1751943"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b="1" smtClean="0">
                <a:solidFill>
                  <a:schemeClr val="tx1"/>
                </a:solidFill>
              </a:rPr>
              <a:pPr/>
              <a:t>22</a:t>
            </a:fld>
            <a:endParaRPr lang="en-US" b="1" dirty="0">
              <a:solidFill>
                <a:schemeClr val="tx1"/>
              </a:solidFill>
            </a:endParaRPr>
          </a:p>
        </p:txBody>
      </p:sp>
      <p:sp>
        <p:nvSpPr>
          <p:cNvPr id="4" name="TextBox 3"/>
          <p:cNvSpPr txBox="1"/>
          <p:nvPr/>
        </p:nvSpPr>
        <p:spPr>
          <a:xfrm>
            <a:off x="39187" y="-169819"/>
            <a:ext cx="8425538" cy="743682"/>
          </a:xfrm>
          <a:prstGeom prst="rect">
            <a:avLst/>
          </a:prstGeom>
          <a:noFill/>
        </p:spPr>
        <p:txBody>
          <a:bodyPr wrap="square" rtlCol="0">
            <a:noAutofit/>
          </a:bodyPr>
          <a:lstStyle/>
          <a:p>
            <a:pPr lvl="0"/>
            <a:r>
              <a:rPr lang="en-US" sz="2400" dirty="0" smtClean="0"/>
              <a:t> </a:t>
            </a:r>
            <a:r>
              <a:rPr lang="en-US" sz="4000" b="1" dirty="0" smtClean="0"/>
              <a:t>4. Implementation:</a:t>
            </a:r>
          </a:p>
          <a:p>
            <a:pPr lvl="0" algn="ctr"/>
            <a:r>
              <a:rPr lang="en-US" sz="2400" b="1" dirty="0" smtClean="0"/>
              <a:t>1.Home Page</a:t>
            </a:r>
          </a:p>
          <a:p>
            <a:pPr algn="ctr"/>
            <a:endParaRPr lang="en-US" sz="2400" b="1" dirty="0" smtClean="0">
              <a:latin typeface="Arial" pitchFamily="34" charset="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1.png"/>
          <p:cNvPicPr>
            <a:picLocks noChangeAspect="1"/>
          </p:cNvPicPr>
          <p:nvPr/>
        </p:nvPicPr>
        <p:blipFill>
          <a:blip r:embed="rId2"/>
          <a:stretch>
            <a:fillRect/>
          </a:stretch>
        </p:blipFill>
        <p:spPr>
          <a:xfrm>
            <a:off x="0" y="875211"/>
            <a:ext cx="9144000" cy="547334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32190" y="6459786"/>
            <a:ext cx="1668816"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23</a:t>
            </a:fld>
            <a:endParaRPr lang="en-US" dirty="0">
              <a:solidFill>
                <a:schemeClr val="tx1"/>
              </a:solidFill>
            </a:endParaRPr>
          </a:p>
        </p:txBody>
      </p:sp>
      <p:sp>
        <p:nvSpPr>
          <p:cNvPr id="4" name="TextBox 3"/>
          <p:cNvSpPr txBox="1"/>
          <p:nvPr/>
        </p:nvSpPr>
        <p:spPr>
          <a:xfrm>
            <a:off x="39187" y="0"/>
            <a:ext cx="8425538" cy="743682"/>
          </a:xfrm>
          <a:prstGeom prst="rect">
            <a:avLst/>
          </a:prstGeom>
          <a:noFill/>
        </p:spPr>
        <p:txBody>
          <a:bodyPr wrap="square" rtlCol="0">
            <a:noAutofit/>
          </a:bodyPr>
          <a:lstStyle/>
          <a:p>
            <a:pPr algn="ctr"/>
            <a:r>
              <a:rPr lang="en-US" sz="2400" dirty="0" smtClean="0"/>
              <a:t>         </a:t>
            </a:r>
            <a:r>
              <a:rPr lang="en-US" sz="2400" b="1" dirty="0" smtClean="0">
                <a:ea typeface="SimSun-ExtB" pitchFamily="49" charset="-122"/>
                <a:cs typeface="Times New Roman" pitchFamily="18" charset="0"/>
              </a:rPr>
              <a:t>2.About us</a:t>
            </a:r>
            <a:endParaRPr lang="en-US" sz="2400"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2.png"/>
          <p:cNvPicPr>
            <a:picLocks noChangeAspect="1"/>
          </p:cNvPicPr>
          <p:nvPr/>
        </p:nvPicPr>
        <p:blipFill>
          <a:blip r:embed="rId2"/>
          <a:stretch>
            <a:fillRect/>
          </a:stretch>
        </p:blipFill>
        <p:spPr>
          <a:xfrm>
            <a:off x="0" y="488132"/>
            <a:ext cx="9144000" cy="588173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5205" y="6459786"/>
            <a:ext cx="1724234"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24</a:t>
            </a:fld>
            <a:endParaRPr lang="en-US" dirty="0">
              <a:solidFill>
                <a:schemeClr val="tx1"/>
              </a:solidFill>
            </a:endParaRPr>
          </a:p>
        </p:txBody>
      </p:sp>
      <p:sp>
        <p:nvSpPr>
          <p:cNvPr id="4" name="TextBox 3"/>
          <p:cNvSpPr txBox="1"/>
          <p:nvPr/>
        </p:nvSpPr>
        <p:spPr>
          <a:xfrm>
            <a:off x="39187" y="0"/>
            <a:ext cx="8425538" cy="743682"/>
          </a:xfrm>
          <a:prstGeom prst="rect">
            <a:avLst/>
          </a:prstGeom>
          <a:noFill/>
        </p:spPr>
        <p:txBody>
          <a:bodyPr wrap="square" rtlCol="0">
            <a:noAutofit/>
          </a:bodyPr>
          <a:lstStyle/>
          <a:p>
            <a:pPr algn="ctr"/>
            <a:r>
              <a:rPr lang="en-US" sz="2400" dirty="0" smtClean="0"/>
              <a:t>         </a:t>
            </a:r>
            <a:r>
              <a:rPr lang="en-US" sz="2400" b="1" dirty="0" smtClean="0">
                <a:ea typeface="SimSun-ExtB" pitchFamily="49" charset="-122"/>
                <a:cs typeface="Times New Roman" pitchFamily="18" charset="0"/>
              </a:rPr>
              <a:t>3.Contact us</a:t>
            </a:r>
            <a:endParaRPr lang="en-US" sz="2400"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3.png"/>
          <p:cNvPicPr>
            <a:picLocks noChangeAspect="1"/>
          </p:cNvPicPr>
          <p:nvPr/>
        </p:nvPicPr>
        <p:blipFill>
          <a:blip r:embed="rId2"/>
          <a:stretch>
            <a:fillRect/>
          </a:stretch>
        </p:blipFill>
        <p:spPr>
          <a:xfrm>
            <a:off x="13063" y="509452"/>
            <a:ext cx="9144000" cy="583909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03345" y="6459786"/>
            <a:ext cx="2042888"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25</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4.Admin Login</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4.png"/>
          <p:cNvPicPr>
            <a:picLocks noChangeAspect="1"/>
          </p:cNvPicPr>
          <p:nvPr/>
        </p:nvPicPr>
        <p:blipFill>
          <a:blip r:embed="rId2"/>
          <a:stretch>
            <a:fillRect/>
          </a:stretch>
        </p:blipFill>
        <p:spPr>
          <a:xfrm>
            <a:off x="13063" y="561703"/>
            <a:ext cx="9144000" cy="5785277"/>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32190" y="6459786"/>
            <a:ext cx="1793536"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26</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5.Manage Scrap Category</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5.png"/>
          <p:cNvPicPr>
            <a:picLocks noChangeAspect="1"/>
          </p:cNvPicPr>
          <p:nvPr/>
        </p:nvPicPr>
        <p:blipFill>
          <a:blip r:embed="rId2"/>
          <a:stretch>
            <a:fillRect/>
          </a:stretch>
        </p:blipFill>
        <p:spPr>
          <a:xfrm>
            <a:off x="0" y="418012"/>
            <a:ext cx="9144000" cy="593053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01549" y="6492875"/>
            <a:ext cx="1876633"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27</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6. Admin Verify Scrap Buyer</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6.png"/>
          <p:cNvPicPr>
            <a:picLocks noChangeAspect="1"/>
          </p:cNvPicPr>
          <p:nvPr/>
        </p:nvPicPr>
        <p:blipFill>
          <a:blip r:embed="rId2"/>
          <a:stretch>
            <a:fillRect/>
          </a:stretch>
        </p:blipFill>
        <p:spPr>
          <a:xfrm>
            <a:off x="0" y="535577"/>
            <a:ext cx="9144000" cy="5786846"/>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7926" y="6459786"/>
            <a:ext cx="2056743"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28</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7. Admin Verify Company</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7.png"/>
          <p:cNvPicPr>
            <a:picLocks noChangeAspect="1"/>
          </p:cNvPicPr>
          <p:nvPr/>
        </p:nvPicPr>
        <p:blipFill>
          <a:blip r:embed="rId2"/>
          <a:stretch>
            <a:fillRect/>
          </a:stretch>
        </p:blipFill>
        <p:spPr>
          <a:xfrm>
            <a:off x="0" y="535577"/>
            <a:ext cx="9144000" cy="5812972"/>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2015179"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29</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8. Admin Verify Scrap</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8.png"/>
          <p:cNvPicPr>
            <a:picLocks noChangeAspect="1"/>
          </p:cNvPicPr>
          <p:nvPr/>
        </p:nvPicPr>
        <p:blipFill>
          <a:blip r:embed="rId2"/>
          <a:stretch>
            <a:fillRect/>
          </a:stretch>
        </p:blipFill>
        <p:spPr>
          <a:xfrm>
            <a:off x="12568" y="470263"/>
            <a:ext cx="9118863" cy="583909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a:xfrm>
            <a:off x="-29" y="6459787"/>
            <a:ext cx="1818585" cy="365125"/>
          </a:xfrm>
        </p:spPr>
        <p:txBody>
          <a:bodyPr/>
          <a:lstStyle/>
          <a:p>
            <a:r>
              <a:rPr lang="en-US" sz="1100" b="1" dirty="0" smtClean="0">
                <a:solidFill>
                  <a:schemeClr val="tx1"/>
                </a:solidFill>
              </a:rPr>
              <a:t>E-SCRAP MANAGEMENT</a:t>
            </a:r>
            <a:endParaRPr lang="en-US" sz="1100" b="1" dirty="0">
              <a:solidFill>
                <a:schemeClr val="tx1"/>
              </a:solidFill>
            </a:endParaRPr>
          </a:p>
        </p:txBody>
      </p:sp>
      <p:sp>
        <p:nvSpPr>
          <p:cNvPr id="4" name="Slide Number Placeholder 3"/>
          <p:cNvSpPr>
            <a:spLocks noGrp="1"/>
          </p:cNvSpPr>
          <p:nvPr>
            <p:ph type="sldNum" sz="quarter" idx="12"/>
          </p:nvPr>
        </p:nvSpPr>
        <p:spPr/>
        <p:txBody>
          <a:bodyPr/>
          <a:lstStyle/>
          <a:p>
            <a:fld id="{615D92F5-C6BD-4770-B93B-CCC7110BADD0}" type="slidenum">
              <a:rPr lang="en-US" sz="1100" b="1" smtClean="0">
                <a:solidFill>
                  <a:schemeClr val="tx1"/>
                </a:solidFill>
              </a:rPr>
              <a:pPr/>
              <a:t>3</a:t>
            </a:fld>
            <a:endParaRPr lang="en-US" sz="1100" b="1" dirty="0">
              <a:solidFill>
                <a:schemeClr val="tx1"/>
              </a:solidFill>
            </a:endParaRPr>
          </a:p>
        </p:txBody>
      </p:sp>
      <p:sp>
        <p:nvSpPr>
          <p:cNvPr id="7" name="TextBox 6"/>
          <p:cNvSpPr txBox="1"/>
          <p:nvPr/>
        </p:nvSpPr>
        <p:spPr>
          <a:xfrm>
            <a:off x="430035" y="422457"/>
            <a:ext cx="8283388" cy="1323439"/>
          </a:xfrm>
          <a:prstGeom prst="rect">
            <a:avLst/>
          </a:prstGeom>
          <a:noFill/>
        </p:spPr>
        <p:txBody>
          <a:bodyPr wrap="square" rtlCol="0">
            <a:spAutoFit/>
          </a:bodyPr>
          <a:lstStyle/>
          <a:p>
            <a:r>
              <a:rPr lang="en-US" sz="4000" b="1" dirty="0" smtClean="0"/>
              <a:t>1. Project Profile:</a:t>
            </a:r>
          </a:p>
          <a:p>
            <a:endParaRPr lang="en-US" sz="4000" b="1" dirty="0"/>
          </a:p>
        </p:txBody>
      </p:sp>
      <p:sp>
        <p:nvSpPr>
          <p:cNvPr id="8" name="TextBox 7"/>
          <p:cNvSpPr txBox="1"/>
          <p:nvPr/>
        </p:nvSpPr>
        <p:spPr>
          <a:xfrm>
            <a:off x="424621" y="1275928"/>
            <a:ext cx="8283388" cy="5632311"/>
          </a:xfrm>
          <a:prstGeom prst="rect">
            <a:avLst/>
          </a:prstGeom>
          <a:noFill/>
        </p:spPr>
        <p:txBody>
          <a:bodyPr wrap="square" rtlCol="0">
            <a:spAutoFit/>
          </a:bodyPr>
          <a:lstStyle/>
          <a:p>
            <a:pPr lvl="0">
              <a:lnSpc>
                <a:spcPct val="150000"/>
              </a:lnSpc>
              <a:buFont typeface="Wingdings" pitchFamily="2" charset="2"/>
              <a:buChar char="§"/>
            </a:pPr>
            <a:r>
              <a:rPr lang="en-US" sz="2400" dirty="0" smtClean="0"/>
              <a:t>E-Scrap Management [Electronic Scrap]</a:t>
            </a:r>
            <a:r>
              <a:rPr lang="en-US" sz="2400" b="1" dirty="0" smtClean="0"/>
              <a:t>:</a:t>
            </a:r>
            <a:r>
              <a:rPr lang="en-US" sz="2400" dirty="0" smtClean="0"/>
              <a:t> Design an online E-scrap management portal.. The portal aims to provide users with a seamless and enjoyable journey from product discovery to purchase.</a:t>
            </a:r>
          </a:p>
          <a:p>
            <a:pPr>
              <a:lnSpc>
                <a:spcPct val="150000"/>
              </a:lnSpc>
              <a:buFont typeface="Wingdings" pitchFamily="2" charset="2"/>
              <a:buChar char="§"/>
            </a:pPr>
            <a:r>
              <a:rPr lang="en-US" sz="2400" dirty="0" smtClean="0"/>
              <a:t>E-Scrap world where we provide you the whole management of your scrap through our web applications.</a:t>
            </a:r>
          </a:p>
          <a:p>
            <a:pPr>
              <a:lnSpc>
                <a:spcPct val="150000"/>
              </a:lnSpc>
              <a:buFont typeface="Wingdings" pitchFamily="2" charset="2"/>
              <a:buChar char="§"/>
            </a:pPr>
            <a:r>
              <a:rPr lang="en-US" sz="2400" dirty="0" smtClean="0"/>
              <a:t>As Scrap of one company could be used as a raw material for other industry. </a:t>
            </a:r>
          </a:p>
          <a:p>
            <a:endParaRPr lang="en-US" sz="2400" dirty="0" smtClean="0"/>
          </a:p>
          <a:p>
            <a:endParaRPr lang="en-US" sz="2400" dirty="0" smtClean="0"/>
          </a:p>
          <a:p>
            <a:pPr lvl="0"/>
            <a:endParaRPr lang="en-US" sz="2400" dirty="0"/>
          </a:p>
        </p:txBody>
      </p:sp>
    </p:spTree>
  </p:cSld>
  <p:clrMapOvr>
    <a:masterClrMapping/>
  </p:clrMapOvr>
  <mc:AlternateContent xmlns:mc="http://schemas.openxmlformats.org/markup-compatibility/2006">
    <mc:Choice xmlns=""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3774" y="6459786"/>
            <a:ext cx="1731819"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30</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9. Admin Block/Unblock User</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6" name="Picture 5" descr="Picture9.png"/>
          <p:cNvPicPr>
            <a:picLocks noChangeAspect="1"/>
          </p:cNvPicPr>
          <p:nvPr/>
        </p:nvPicPr>
        <p:blipFill>
          <a:blip r:embed="rId2"/>
          <a:stretch>
            <a:fillRect/>
          </a:stretch>
        </p:blipFill>
        <p:spPr>
          <a:xfrm>
            <a:off x="0" y="522513"/>
            <a:ext cx="9144000" cy="5839097"/>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83130" y="6492875"/>
            <a:ext cx="1738088"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31</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10. Admin View Complain</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10.png"/>
          <p:cNvPicPr>
            <a:picLocks noChangeAspect="1"/>
          </p:cNvPicPr>
          <p:nvPr/>
        </p:nvPicPr>
        <p:blipFill>
          <a:blip r:embed="rId2"/>
          <a:stretch>
            <a:fillRect/>
          </a:stretch>
        </p:blipFill>
        <p:spPr>
          <a:xfrm>
            <a:off x="0" y="483327"/>
            <a:ext cx="9144000" cy="5871024"/>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73839" y="6492875"/>
            <a:ext cx="1862779" cy="365125"/>
          </a:xfrm>
        </p:spPr>
        <p:txBody>
          <a:bodyPr/>
          <a:lstStyle/>
          <a:p>
            <a:r>
              <a:rPr lang="en-US" sz="1100" b="1" dirty="0" smtClean="0">
                <a:solidFill>
                  <a:schemeClr val="tx1"/>
                </a:solidFill>
              </a:rPr>
              <a:t>E-SCRAP MANAGEMENT</a:t>
            </a:r>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32</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11. Admin Update Complain Status</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6" name="Picture 5" descr="Picture11.png"/>
          <p:cNvPicPr>
            <a:picLocks noChangeAspect="1"/>
          </p:cNvPicPr>
          <p:nvPr/>
        </p:nvPicPr>
        <p:blipFill>
          <a:blip r:embed="rId2"/>
          <a:stretch>
            <a:fillRect/>
          </a:stretch>
        </p:blipFill>
        <p:spPr>
          <a:xfrm>
            <a:off x="0" y="522515"/>
            <a:ext cx="9144000" cy="5891348"/>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18334" y="6459786"/>
            <a:ext cx="1627251"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33</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12. Upload Scrap</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6" name="Picture 5" descr="Picture12.png"/>
          <p:cNvPicPr>
            <a:picLocks noChangeAspect="1"/>
          </p:cNvPicPr>
          <p:nvPr/>
        </p:nvPicPr>
        <p:blipFill>
          <a:blip r:embed="rId2"/>
          <a:stretch>
            <a:fillRect/>
          </a:stretch>
        </p:blipFill>
        <p:spPr>
          <a:xfrm>
            <a:off x="0" y="548639"/>
            <a:ext cx="9144000" cy="579991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18335" y="6459786"/>
            <a:ext cx="1835070" cy="365125"/>
          </a:xfrm>
        </p:spPr>
        <p:txBody>
          <a:bodyPr/>
          <a:lstStyle/>
          <a:p>
            <a:pPr algn="l"/>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34</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13. View Scrap</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13.png"/>
          <p:cNvPicPr>
            <a:picLocks noChangeAspect="1"/>
          </p:cNvPicPr>
          <p:nvPr/>
        </p:nvPicPr>
        <p:blipFill>
          <a:blip r:embed="rId2"/>
          <a:stretch>
            <a:fillRect/>
          </a:stretch>
        </p:blipFill>
        <p:spPr>
          <a:xfrm>
            <a:off x="0" y="431074"/>
            <a:ext cx="9144000" cy="5956664"/>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361" y="6459786"/>
            <a:ext cx="1904343"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35</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14. Company View Bidding</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14.png"/>
          <p:cNvPicPr>
            <a:picLocks noChangeAspect="1"/>
          </p:cNvPicPr>
          <p:nvPr/>
        </p:nvPicPr>
        <p:blipFill>
          <a:blip r:embed="rId2"/>
          <a:stretch>
            <a:fillRect/>
          </a:stretch>
        </p:blipFill>
        <p:spPr>
          <a:xfrm>
            <a:off x="0" y="483325"/>
            <a:ext cx="9144000" cy="5852161"/>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2112161"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36</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lvl="0" algn="ctr"/>
            <a:r>
              <a:rPr lang="en-US" sz="2400" b="1" dirty="0" smtClean="0">
                <a:cs typeface="Arial" pitchFamily="34" charset="0"/>
              </a:rPr>
              <a:t>15. Company View Winner</a:t>
            </a: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15.png"/>
          <p:cNvPicPr>
            <a:picLocks noChangeAspect="1"/>
          </p:cNvPicPr>
          <p:nvPr/>
        </p:nvPicPr>
        <p:blipFill>
          <a:blip r:embed="rId2"/>
          <a:stretch>
            <a:fillRect/>
          </a:stretch>
        </p:blipFill>
        <p:spPr>
          <a:xfrm>
            <a:off x="0" y="509451"/>
            <a:ext cx="9144000" cy="583909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876634"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a:xfrm>
            <a:off x="7411489" y="6459786"/>
            <a:ext cx="984019" cy="365125"/>
          </a:xfrm>
        </p:spPr>
        <p:txBody>
          <a:bodyPr/>
          <a:lstStyle/>
          <a:p>
            <a:fld id="{615D92F5-C6BD-4770-B93B-CCC7110BADD0}" type="slidenum">
              <a:rPr lang="en-US" smtClean="0">
                <a:solidFill>
                  <a:schemeClr val="tx1"/>
                </a:solidFill>
              </a:rPr>
              <a:pPr/>
              <a:t>37</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b="1" dirty="0" smtClean="0"/>
              <a:t>16. Select Winner For Scrap</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10" name="Picture 9" descr="Picture16.png"/>
          <p:cNvPicPr>
            <a:picLocks noChangeAspect="1"/>
          </p:cNvPicPr>
          <p:nvPr/>
        </p:nvPicPr>
        <p:blipFill>
          <a:blip r:embed="rId2"/>
          <a:stretch>
            <a:fillRect/>
          </a:stretch>
        </p:blipFill>
        <p:spPr>
          <a:xfrm>
            <a:off x="0" y="431075"/>
            <a:ext cx="9144000" cy="593053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44911" y="6459786"/>
            <a:ext cx="2209143"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38</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17. Complain</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18.png"/>
          <p:cNvPicPr>
            <a:picLocks noChangeAspect="1"/>
          </p:cNvPicPr>
          <p:nvPr/>
        </p:nvPicPr>
        <p:blipFill>
          <a:blip r:embed="rId2"/>
          <a:stretch>
            <a:fillRect/>
          </a:stretch>
        </p:blipFill>
        <p:spPr>
          <a:xfrm>
            <a:off x="26126" y="470263"/>
            <a:ext cx="9085715" cy="591747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361" y="6459786"/>
            <a:ext cx="1904343"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39</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18.View Complain</a:t>
            </a: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6" name="Picture 5" descr="Picture19.png"/>
          <p:cNvPicPr>
            <a:picLocks noChangeAspect="1"/>
          </p:cNvPicPr>
          <p:nvPr/>
        </p:nvPicPr>
        <p:blipFill>
          <a:blip r:embed="rId2"/>
          <a:stretch>
            <a:fillRect/>
          </a:stretch>
        </p:blipFill>
        <p:spPr>
          <a:xfrm>
            <a:off x="0" y="483326"/>
            <a:ext cx="9144000" cy="593053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a:xfrm>
            <a:off x="-29" y="6459787"/>
            <a:ext cx="1818585" cy="365125"/>
          </a:xfrm>
        </p:spPr>
        <p:txBody>
          <a:bodyPr/>
          <a:lstStyle/>
          <a:p>
            <a:r>
              <a:rPr lang="en-US" sz="1100" b="1" dirty="0" smtClean="0">
                <a:solidFill>
                  <a:schemeClr val="tx1"/>
                </a:solidFill>
              </a:rPr>
              <a:t>E-SCRAP MANAGEMENT</a:t>
            </a:r>
            <a:endParaRPr lang="en-US" sz="1100" b="1" dirty="0">
              <a:solidFill>
                <a:schemeClr val="tx1"/>
              </a:solidFill>
            </a:endParaRPr>
          </a:p>
        </p:txBody>
      </p:sp>
      <p:sp>
        <p:nvSpPr>
          <p:cNvPr id="4" name="Slide Number Placeholder 3"/>
          <p:cNvSpPr>
            <a:spLocks noGrp="1"/>
          </p:cNvSpPr>
          <p:nvPr>
            <p:ph type="sldNum" sz="quarter" idx="12"/>
          </p:nvPr>
        </p:nvSpPr>
        <p:spPr/>
        <p:txBody>
          <a:bodyPr/>
          <a:lstStyle/>
          <a:p>
            <a:fld id="{615D92F5-C6BD-4770-B93B-CCC7110BADD0}" type="slidenum">
              <a:rPr lang="en-US" sz="1100" b="1" smtClean="0">
                <a:solidFill>
                  <a:schemeClr val="tx1"/>
                </a:solidFill>
              </a:rPr>
              <a:pPr/>
              <a:t>4</a:t>
            </a:fld>
            <a:endParaRPr lang="en-US" sz="1100" b="1" dirty="0">
              <a:solidFill>
                <a:schemeClr val="tx1"/>
              </a:solidFill>
            </a:endParaRPr>
          </a:p>
        </p:txBody>
      </p:sp>
      <p:sp>
        <p:nvSpPr>
          <p:cNvPr id="7" name="TextBox 6"/>
          <p:cNvSpPr txBox="1"/>
          <p:nvPr/>
        </p:nvSpPr>
        <p:spPr>
          <a:xfrm>
            <a:off x="439271" y="349625"/>
            <a:ext cx="8283388" cy="1323439"/>
          </a:xfrm>
          <a:prstGeom prst="rect">
            <a:avLst/>
          </a:prstGeom>
          <a:noFill/>
        </p:spPr>
        <p:txBody>
          <a:bodyPr wrap="square" rtlCol="0">
            <a:spAutoFit/>
          </a:bodyPr>
          <a:lstStyle/>
          <a:p>
            <a:endParaRPr lang="en-US" sz="4000" b="1" dirty="0" smtClean="0"/>
          </a:p>
          <a:p>
            <a:endParaRPr lang="en-US" sz="4000" b="1" dirty="0"/>
          </a:p>
        </p:txBody>
      </p:sp>
      <p:sp>
        <p:nvSpPr>
          <p:cNvPr id="8" name="TextBox 7"/>
          <p:cNvSpPr txBox="1"/>
          <p:nvPr/>
        </p:nvSpPr>
        <p:spPr>
          <a:xfrm>
            <a:off x="439267" y="189211"/>
            <a:ext cx="8283388" cy="6555641"/>
          </a:xfrm>
          <a:prstGeom prst="rect">
            <a:avLst/>
          </a:prstGeom>
          <a:noFill/>
        </p:spPr>
        <p:txBody>
          <a:bodyPr wrap="square" rtlCol="0">
            <a:spAutoFit/>
          </a:bodyPr>
          <a:lstStyle/>
          <a:p>
            <a:pPr algn="just">
              <a:lnSpc>
                <a:spcPct val="150000"/>
              </a:lnSpc>
              <a:buFont typeface="Wingdings" pitchFamily="2" charset="2"/>
              <a:buChar char="§"/>
            </a:pPr>
            <a:r>
              <a:rPr lang="en-US" sz="2400" dirty="0" smtClean="0"/>
              <a:t>In this new digitalized world we provide you the platform for company where company   can upload there scrap on our website and get the good price for their scrap from the scrap dealer. </a:t>
            </a:r>
          </a:p>
          <a:p>
            <a:pPr lvl="0" algn="just">
              <a:lnSpc>
                <a:spcPct val="150000"/>
              </a:lnSpc>
              <a:buFont typeface="Wingdings" pitchFamily="2" charset="2"/>
              <a:buChar char="§"/>
            </a:pPr>
            <a:r>
              <a:rPr lang="en-US" sz="2400" dirty="0" smtClean="0"/>
              <a:t>We also provide one time bidding system for each scrap dealer on scrap and company can flexible to select any  scrap dealer as a winner for their scrap. </a:t>
            </a:r>
          </a:p>
          <a:p>
            <a:pPr lvl="0" algn="just">
              <a:lnSpc>
                <a:spcPct val="150000"/>
              </a:lnSpc>
              <a:buFont typeface="Wingdings" pitchFamily="2" charset="2"/>
              <a:buChar char="§"/>
            </a:pPr>
            <a:r>
              <a:rPr lang="en-US" sz="2400" dirty="0" smtClean="0"/>
              <a:t>Scrap Dealer can view the scrap and bid on the scrap before the time limit is over and time limit is 10 days for bidding process.</a:t>
            </a:r>
          </a:p>
          <a:p>
            <a:pPr lvl="0" algn="just">
              <a:lnSpc>
                <a:spcPct val="150000"/>
              </a:lnSpc>
              <a:buFont typeface="Wingdings" pitchFamily="2" charset="2"/>
              <a:buChar char="§"/>
            </a:pPr>
            <a:r>
              <a:rPr lang="en-US" sz="2400" dirty="0" smtClean="0"/>
              <a:t>The main task of this project is how we can sell the any type of scrap online.</a:t>
            </a:r>
          </a:p>
          <a:p>
            <a:endParaRPr lang="en-US" sz="2400" dirty="0" smtClean="0"/>
          </a:p>
        </p:txBody>
      </p:sp>
    </p:spTree>
  </p:cSld>
  <p:clrMapOvr>
    <a:masterClrMapping/>
  </p:clrMapOvr>
  <mc:AlternateContent xmlns:mc="http://schemas.openxmlformats.org/markup-compatibility/2006">
    <mc:Choice xmlns=""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738087"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40</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19. Scrap Buyer Bid On Scrap</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7" name="Picture 6" descr="Picture20.png"/>
          <p:cNvPicPr>
            <a:picLocks noChangeAspect="1"/>
          </p:cNvPicPr>
          <p:nvPr/>
        </p:nvPicPr>
        <p:blipFill>
          <a:blip r:embed="rId2"/>
          <a:stretch>
            <a:fillRect/>
          </a:stretch>
        </p:blipFill>
        <p:spPr>
          <a:xfrm>
            <a:off x="0" y="483326"/>
            <a:ext cx="9144000" cy="5852158"/>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2112161"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41</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20. View Bidding</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21.png"/>
          <p:cNvPicPr>
            <a:picLocks noChangeAspect="1"/>
          </p:cNvPicPr>
          <p:nvPr/>
        </p:nvPicPr>
        <p:blipFill>
          <a:blip r:embed="rId2"/>
          <a:stretch>
            <a:fillRect/>
          </a:stretch>
        </p:blipFill>
        <p:spPr>
          <a:xfrm>
            <a:off x="0" y="457200"/>
            <a:ext cx="9144000" cy="591577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862779"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42</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21. View Winner</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22.png"/>
          <p:cNvPicPr>
            <a:picLocks noChangeAspect="1"/>
          </p:cNvPicPr>
          <p:nvPr/>
        </p:nvPicPr>
        <p:blipFill>
          <a:blip r:embed="rId2"/>
          <a:stretch>
            <a:fillRect/>
          </a:stretch>
        </p:blipFill>
        <p:spPr>
          <a:xfrm>
            <a:off x="0" y="535576"/>
            <a:ext cx="9144000" cy="5839097"/>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2347688"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43</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22. Company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8" name="Picture 7" descr="Picture24.png"/>
          <p:cNvPicPr>
            <a:picLocks noChangeAspect="1"/>
          </p:cNvPicPr>
          <p:nvPr/>
        </p:nvPicPr>
        <p:blipFill>
          <a:blip r:embed="rId2"/>
          <a:stretch>
            <a:fillRect/>
          </a:stretch>
        </p:blipFill>
        <p:spPr>
          <a:xfrm>
            <a:off x="0" y="496388"/>
            <a:ext cx="9144000" cy="5865221"/>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506730"/>
            <a:ext cx="2029034"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44</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23. Company vise Scrap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25.png"/>
          <p:cNvPicPr>
            <a:picLocks noChangeAspect="1"/>
          </p:cNvPicPr>
          <p:nvPr/>
        </p:nvPicPr>
        <p:blipFill>
          <a:blip r:embed="rId2"/>
          <a:stretch>
            <a:fillRect/>
          </a:stretch>
        </p:blipFill>
        <p:spPr>
          <a:xfrm>
            <a:off x="0" y="496388"/>
            <a:ext cx="9144000" cy="586522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876634"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a:xfrm>
            <a:off x="7563895" y="6492875"/>
            <a:ext cx="984019" cy="365125"/>
          </a:xfrm>
        </p:spPr>
        <p:txBody>
          <a:bodyPr/>
          <a:lstStyle/>
          <a:p>
            <a:fld id="{615D92F5-C6BD-4770-B93B-CCC7110BADD0}" type="slidenum">
              <a:rPr lang="en-US" smtClean="0">
                <a:solidFill>
                  <a:schemeClr val="tx1"/>
                </a:solidFill>
              </a:rPr>
              <a:pPr/>
              <a:t>45</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24. Scrap Buyer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26.png"/>
          <p:cNvPicPr>
            <a:picLocks noChangeAspect="1"/>
          </p:cNvPicPr>
          <p:nvPr/>
        </p:nvPicPr>
        <p:blipFill>
          <a:blip r:embed="rId2"/>
          <a:stretch>
            <a:fillRect/>
          </a:stretch>
        </p:blipFill>
        <p:spPr>
          <a:xfrm>
            <a:off x="0" y="496389"/>
            <a:ext cx="9144000" cy="5904411"/>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724234"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46</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25. View Bidding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6" name="Picture 5" descr="Picture27.png"/>
          <p:cNvPicPr>
            <a:picLocks noChangeAspect="1"/>
          </p:cNvPicPr>
          <p:nvPr/>
        </p:nvPicPr>
        <p:blipFill>
          <a:blip r:embed="rId2"/>
          <a:stretch>
            <a:fillRect/>
          </a:stretch>
        </p:blipFill>
        <p:spPr>
          <a:xfrm>
            <a:off x="0" y="470263"/>
            <a:ext cx="9144000" cy="5878287"/>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932052"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47</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26. Category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28.png"/>
          <p:cNvPicPr>
            <a:picLocks noChangeAspect="1"/>
          </p:cNvPicPr>
          <p:nvPr/>
        </p:nvPicPr>
        <p:blipFill>
          <a:blip r:embed="rId2"/>
          <a:stretch>
            <a:fillRect/>
          </a:stretch>
        </p:blipFill>
        <p:spPr>
          <a:xfrm>
            <a:off x="0" y="457200"/>
            <a:ext cx="9144000" cy="589134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724234"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48</a:t>
            </a:fld>
            <a:endParaRPr lang="en-US" dirty="0">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27. Category Vise Scrap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29.png"/>
          <p:cNvPicPr>
            <a:picLocks noChangeAspect="1"/>
          </p:cNvPicPr>
          <p:nvPr/>
        </p:nvPicPr>
        <p:blipFill>
          <a:blip r:embed="rId2"/>
          <a:stretch>
            <a:fillRect/>
          </a:stretch>
        </p:blipFill>
        <p:spPr>
          <a:xfrm>
            <a:off x="0" y="431074"/>
            <a:ext cx="9144000" cy="591747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59786"/>
            <a:ext cx="2029034" cy="398214"/>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49</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28. Scrap Vise Bid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30.png"/>
          <p:cNvPicPr>
            <a:picLocks noChangeAspect="1"/>
          </p:cNvPicPr>
          <p:nvPr/>
        </p:nvPicPr>
        <p:blipFill>
          <a:blip r:embed="rId2"/>
          <a:stretch>
            <a:fillRect/>
          </a:stretch>
        </p:blipFill>
        <p:spPr>
          <a:xfrm>
            <a:off x="0" y="418011"/>
            <a:ext cx="9144000" cy="596972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a:xfrm>
            <a:off x="-29" y="6459787"/>
            <a:ext cx="1818585" cy="365125"/>
          </a:xfrm>
        </p:spPr>
        <p:txBody>
          <a:bodyPr/>
          <a:lstStyle/>
          <a:p>
            <a:r>
              <a:rPr lang="en-US" sz="1100" b="1" dirty="0" smtClean="0">
                <a:solidFill>
                  <a:schemeClr val="tx1"/>
                </a:solidFill>
              </a:rPr>
              <a:t>E-SCRAP MANAGEMENT</a:t>
            </a:r>
            <a:endParaRPr lang="en-US" sz="1100" b="1" dirty="0">
              <a:solidFill>
                <a:schemeClr val="tx1"/>
              </a:solidFill>
            </a:endParaRPr>
          </a:p>
        </p:txBody>
      </p:sp>
      <p:sp>
        <p:nvSpPr>
          <p:cNvPr id="4" name="Slide Number Placeholder 3"/>
          <p:cNvSpPr>
            <a:spLocks noGrp="1"/>
          </p:cNvSpPr>
          <p:nvPr>
            <p:ph type="sldNum" sz="quarter" idx="12"/>
          </p:nvPr>
        </p:nvSpPr>
        <p:spPr/>
        <p:txBody>
          <a:bodyPr/>
          <a:lstStyle/>
          <a:p>
            <a:fld id="{615D92F5-C6BD-4770-B93B-CCC7110BADD0}" type="slidenum">
              <a:rPr lang="en-US" sz="1100" b="1" smtClean="0">
                <a:solidFill>
                  <a:schemeClr val="tx1"/>
                </a:solidFill>
              </a:rPr>
              <a:pPr/>
              <a:t>5</a:t>
            </a:fld>
            <a:endParaRPr lang="en-US" sz="1100" b="1" dirty="0">
              <a:solidFill>
                <a:schemeClr val="tx1"/>
              </a:solidFill>
            </a:endParaRPr>
          </a:p>
        </p:txBody>
      </p:sp>
      <p:sp>
        <p:nvSpPr>
          <p:cNvPr id="7" name="TextBox 6"/>
          <p:cNvSpPr txBox="1"/>
          <p:nvPr/>
        </p:nvSpPr>
        <p:spPr>
          <a:xfrm>
            <a:off x="233430" y="220315"/>
            <a:ext cx="8283388" cy="707886"/>
          </a:xfrm>
          <a:prstGeom prst="rect">
            <a:avLst/>
          </a:prstGeom>
          <a:noFill/>
        </p:spPr>
        <p:txBody>
          <a:bodyPr wrap="square" rtlCol="0">
            <a:spAutoFit/>
          </a:bodyPr>
          <a:lstStyle/>
          <a:p>
            <a:r>
              <a:rPr lang="en-US" sz="4000" b="1" dirty="0" smtClean="0"/>
              <a:t>2. Requirement Analysis:</a:t>
            </a:r>
            <a:endParaRPr lang="en-US" sz="4000" b="1" dirty="0"/>
          </a:p>
        </p:txBody>
      </p:sp>
      <p:sp>
        <p:nvSpPr>
          <p:cNvPr id="8" name="TextBox 7"/>
          <p:cNvSpPr txBox="1"/>
          <p:nvPr/>
        </p:nvSpPr>
        <p:spPr>
          <a:xfrm>
            <a:off x="248194" y="863055"/>
            <a:ext cx="8571049" cy="5603875"/>
          </a:xfrm>
          <a:prstGeom prst="rect">
            <a:avLst/>
          </a:prstGeom>
          <a:noFill/>
        </p:spPr>
        <p:txBody>
          <a:bodyPr wrap="square" rtlCol="0">
            <a:noAutofit/>
          </a:bodyPr>
          <a:lstStyle/>
          <a:p>
            <a:pPr algn="just">
              <a:lnSpc>
                <a:spcPct val="150000"/>
              </a:lnSpc>
            </a:pPr>
            <a:r>
              <a:rPr lang="en-US" sz="2400" b="1" dirty="0" smtClean="0"/>
              <a:t>Feasibility Study:- </a:t>
            </a:r>
            <a:r>
              <a:rPr lang="en-US" sz="2400" dirty="0" smtClean="0"/>
              <a:t>A feasibility study is crucial to assess the viability and practicality of implementing a PHP &amp; Mysql project for an online Scrap portal. It involves evaluating various aspects such as technical, operational, economic, legal, and scheduling factors.</a:t>
            </a:r>
          </a:p>
          <a:p>
            <a:pPr algn="just">
              <a:lnSpc>
                <a:spcPct val="150000"/>
              </a:lnSpc>
            </a:pPr>
            <a:r>
              <a:rPr lang="en-US" sz="2400" b="1" dirty="0" smtClean="0"/>
              <a:t>Users of the System:-</a:t>
            </a:r>
            <a:r>
              <a:rPr lang="en-US" sz="2400" dirty="0" smtClean="0"/>
              <a:t>In the context of a PHP &amp; Mysql project for an online Bidding portal, the users of the system can be categorized into different roles, each having distinct needs and expectations. Understanding these user roles is essential for designing a user interface and experience that caters to diverse user requirements.</a:t>
            </a:r>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spTree>
  </p:cSld>
  <p:clrMapOvr>
    <a:masterClrMapping/>
  </p:clrMapOvr>
  <mc:AlternateContent xmlns:mc="http://schemas.openxmlformats.org/markup-compatibility/2006">
    <mc:Choice xmlns=""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918197"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50</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29. All Scrap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31.png"/>
          <p:cNvPicPr>
            <a:picLocks noChangeAspect="1"/>
          </p:cNvPicPr>
          <p:nvPr/>
        </p:nvPicPr>
        <p:blipFill>
          <a:blip r:embed="rId2"/>
          <a:stretch>
            <a:fillRect/>
          </a:stretch>
        </p:blipFill>
        <p:spPr>
          <a:xfrm>
            <a:off x="26126" y="418011"/>
            <a:ext cx="9089858" cy="5917476"/>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710379"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51</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30. Winner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32.png"/>
          <p:cNvPicPr>
            <a:picLocks noChangeAspect="1"/>
          </p:cNvPicPr>
          <p:nvPr/>
        </p:nvPicPr>
        <p:blipFill>
          <a:blip r:embed="rId2"/>
          <a:stretch>
            <a:fillRect/>
          </a:stretch>
        </p:blipFill>
        <p:spPr>
          <a:xfrm>
            <a:off x="0" y="470262"/>
            <a:ext cx="9144000" cy="5904411"/>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876634"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52</a:t>
            </a:fld>
            <a:endParaRPr lang="en-US">
              <a:solidFill>
                <a:schemeClr val="tx1"/>
              </a:solidFill>
            </a:endParaRPr>
          </a:p>
        </p:txBody>
      </p:sp>
      <p:sp>
        <p:nvSpPr>
          <p:cNvPr id="4" name="TextBox 3"/>
          <p:cNvSpPr txBox="1"/>
          <p:nvPr/>
        </p:nvSpPr>
        <p:spPr>
          <a:xfrm>
            <a:off x="39187" y="0"/>
            <a:ext cx="8425538" cy="522514"/>
          </a:xfrm>
          <a:prstGeom prst="rect">
            <a:avLst/>
          </a:prstGeom>
          <a:noFill/>
        </p:spPr>
        <p:txBody>
          <a:bodyPr wrap="square" rtlCol="0">
            <a:noAutofit/>
          </a:bodyPr>
          <a:lstStyle/>
          <a:p>
            <a:pPr algn="ctr"/>
            <a:r>
              <a:rPr lang="en-US" sz="2400" dirty="0" smtClean="0"/>
              <a:t>       </a:t>
            </a:r>
            <a:r>
              <a:rPr lang="en-US" sz="2400" b="1" dirty="0" smtClean="0"/>
              <a:t> 31. Complain Solved Detail Report</a:t>
            </a:r>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pic>
        <p:nvPicPr>
          <p:cNvPr id="5" name="Picture 4" descr="Picture33.png"/>
          <p:cNvPicPr>
            <a:picLocks noChangeAspect="1"/>
          </p:cNvPicPr>
          <p:nvPr/>
        </p:nvPicPr>
        <p:blipFill>
          <a:blip r:embed="rId2"/>
          <a:stretch>
            <a:fillRect/>
          </a:stretch>
        </p:blipFill>
        <p:spPr>
          <a:xfrm>
            <a:off x="0" y="391886"/>
            <a:ext cx="9144000" cy="596972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51310"/>
            <a:ext cx="2181434"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53</a:t>
            </a:fld>
            <a:endParaRPr lang="en-US">
              <a:solidFill>
                <a:schemeClr val="tx1"/>
              </a:solidFill>
            </a:endParaRPr>
          </a:p>
        </p:txBody>
      </p:sp>
      <p:sp>
        <p:nvSpPr>
          <p:cNvPr id="4" name="TextBox 3"/>
          <p:cNvSpPr txBox="1"/>
          <p:nvPr/>
        </p:nvSpPr>
        <p:spPr>
          <a:xfrm>
            <a:off x="494690" y="220315"/>
            <a:ext cx="8283388" cy="6063198"/>
          </a:xfrm>
          <a:prstGeom prst="rect">
            <a:avLst/>
          </a:prstGeom>
          <a:noFill/>
        </p:spPr>
        <p:txBody>
          <a:bodyPr wrap="square" rtlCol="0">
            <a:spAutoFit/>
          </a:bodyPr>
          <a:lstStyle/>
          <a:p>
            <a:r>
              <a:rPr lang="en-US" sz="4000" b="1" dirty="0" smtClean="0"/>
              <a:t>5. Testing:</a:t>
            </a:r>
          </a:p>
          <a:p>
            <a:pPr>
              <a:lnSpc>
                <a:spcPct val="150000"/>
              </a:lnSpc>
            </a:pPr>
            <a:r>
              <a:rPr lang="en-US" sz="2400" b="1" dirty="0" smtClean="0"/>
              <a:t>Testing Phase Objectives:</a:t>
            </a:r>
          </a:p>
          <a:p>
            <a:pPr marL="457200" indent="-457200">
              <a:lnSpc>
                <a:spcPct val="150000"/>
              </a:lnSpc>
              <a:buFont typeface="+mj-lt"/>
              <a:buAutoNum type="arabicParenR"/>
            </a:pPr>
            <a:r>
              <a:rPr lang="en-US" sz="2400" dirty="0" smtClean="0"/>
              <a:t>To ensure the application meets the User's requirements and expectations.</a:t>
            </a:r>
          </a:p>
          <a:p>
            <a:pPr marL="457200" indent="-457200">
              <a:lnSpc>
                <a:spcPct val="150000"/>
              </a:lnSpc>
              <a:buFont typeface="+mj-lt"/>
              <a:buAutoNum type="arabicParenR"/>
            </a:pPr>
            <a:r>
              <a:rPr lang="en-US" sz="2400" dirty="0" smtClean="0"/>
              <a:t>To identify and reproduce bugs or issues in the application.</a:t>
            </a:r>
          </a:p>
          <a:p>
            <a:pPr marL="457200" indent="-457200">
              <a:lnSpc>
                <a:spcPct val="150000"/>
              </a:lnSpc>
              <a:buFont typeface="+mj-lt"/>
              <a:buAutoNum type="arabicParenR"/>
            </a:pPr>
            <a:r>
              <a:rPr lang="en-US" sz="2400" dirty="0" smtClean="0"/>
              <a:t>To test the application's performance, functionality, and usability.</a:t>
            </a:r>
          </a:p>
          <a:p>
            <a:pPr marL="457200" indent="-457200">
              <a:lnSpc>
                <a:spcPct val="150000"/>
              </a:lnSpc>
              <a:buFont typeface="+mj-lt"/>
              <a:buAutoNum type="arabicParenR"/>
            </a:pPr>
            <a:r>
              <a:rPr lang="en-US" sz="2400" dirty="0" smtClean="0"/>
              <a:t>To evaluate the application's compatibility with different devices, operating systems, and browsers.</a:t>
            </a:r>
          </a:p>
          <a:p>
            <a:pPr marL="457200" indent="-457200">
              <a:lnSpc>
                <a:spcPct val="150000"/>
              </a:lnSpc>
              <a:buFont typeface="+mj-lt"/>
              <a:buAutoNum type="arabicParenR"/>
            </a:pPr>
            <a:r>
              <a:rPr lang="en-US" sz="2400" dirty="0" smtClean="0"/>
              <a:t>To verify the application's security and data privacy features.</a:t>
            </a:r>
          </a:p>
          <a:p>
            <a:endParaRPr lang="en-US" sz="2400" b="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793506"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54</a:t>
            </a:fld>
            <a:endParaRPr lang="en-US">
              <a:solidFill>
                <a:schemeClr val="tx1"/>
              </a:solidFill>
            </a:endParaRPr>
          </a:p>
        </p:txBody>
      </p:sp>
      <p:sp>
        <p:nvSpPr>
          <p:cNvPr id="4" name="TextBox 3"/>
          <p:cNvSpPr txBox="1"/>
          <p:nvPr/>
        </p:nvSpPr>
        <p:spPr>
          <a:xfrm>
            <a:off x="415637" y="544946"/>
            <a:ext cx="8390145" cy="5262979"/>
          </a:xfrm>
          <a:prstGeom prst="rect">
            <a:avLst/>
          </a:prstGeom>
          <a:noFill/>
        </p:spPr>
        <p:txBody>
          <a:bodyPr wrap="square" rtlCol="0">
            <a:spAutoFit/>
          </a:bodyPr>
          <a:lstStyle/>
          <a:p>
            <a:r>
              <a:rPr lang="en-US" sz="2400" b="1" dirty="0" smtClean="0"/>
              <a:t>Testing Strategy:</a:t>
            </a:r>
            <a:endParaRPr lang="en-US" sz="2400" dirty="0" smtClean="0"/>
          </a:p>
          <a:p>
            <a:pPr algn="just">
              <a:lnSpc>
                <a:spcPct val="150000"/>
              </a:lnSpc>
              <a:buFont typeface="Wingdings" pitchFamily="2" charset="2"/>
              <a:buChar char="§"/>
            </a:pPr>
            <a:r>
              <a:rPr lang="en-US" sz="2400" dirty="0" smtClean="0"/>
              <a:t> Test early and often: Involve the testing team throughout the development lifecycle to ensure that testing is integrated into the development process.</a:t>
            </a:r>
          </a:p>
          <a:p>
            <a:pPr algn="just">
              <a:lnSpc>
                <a:spcPct val="150000"/>
              </a:lnSpc>
              <a:buFont typeface="Wingdings" pitchFamily="2" charset="2"/>
              <a:buChar char="§"/>
            </a:pPr>
            <a:r>
              <a:rPr lang="en-US" sz="2400" dirty="0" smtClean="0"/>
              <a:t> Use test manual: manually repetitive tasks and tests to save time and resources.</a:t>
            </a:r>
          </a:p>
          <a:p>
            <a:pPr algn="just">
              <a:lnSpc>
                <a:spcPct val="150000"/>
              </a:lnSpc>
              <a:buFont typeface="Wingdings" pitchFamily="2" charset="2"/>
              <a:buChar char="§"/>
            </a:pPr>
            <a:r>
              <a:rPr lang="en-US" sz="2400" dirty="0" smtClean="0"/>
              <a:t> Test in different environments: Test the application in different environments, such as different operating systems or devices, to ensure compatibility and functionality.</a:t>
            </a:r>
          </a:p>
          <a:p>
            <a:endParaRPr lang="en-US" sz="2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932052"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a:xfrm>
            <a:off x="7425344" y="6473641"/>
            <a:ext cx="984019" cy="365125"/>
          </a:xfrm>
        </p:spPr>
        <p:txBody>
          <a:bodyPr/>
          <a:lstStyle/>
          <a:p>
            <a:fld id="{615D92F5-C6BD-4770-B93B-CCC7110BADD0}" type="slidenum">
              <a:rPr lang="en-US" smtClean="0">
                <a:solidFill>
                  <a:schemeClr val="tx1"/>
                </a:solidFill>
              </a:rPr>
              <a:pPr/>
              <a:t>55</a:t>
            </a:fld>
            <a:endParaRPr lang="en-US">
              <a:solidFill>
                <a:schemeClr val="tx1"/>
              </a:solidFill>
            </a:endParaRPr>
          </a:p>
        </p:txBody>
      </p:sp>
      <p:sp>
        <p:nvSpPr>
          <p:cNvPr id="4" name="TextBox 3"/>
          <p:cNvSpPr txBox="1"/>
          <p:nvPr/>
        </p:nvSpPr>
        <p:spPr>
          <a:xfrm>
            <a:off x="0" y="0"/>
            <a:ext cx="8817429" cy="6165669"/>
          </a:xfrm>
          <a:prstGeom prst="rect">
            <a:avLst/>
          </a:prstGeom>
          <a:noFill/>
        </p:spPr>
        <p:txBody>
          <a:bodyPr wrap="square" rtlCol="0">
            <a:noAutofit/>
          </a:bodyPr>
          <a:lstStyle/>
          <a:p>
            <a:pPr lvl="0"/>
            <a:r>
              <a:rPr lang="en-US" sz="4000" b="1" dirty="0" smtClean="0">
                <a:latin typeface="+mj-lt"/>
              </a:rPr>
              <a:t>    6. Future Enhancement:</a:t>
            </a:r>
          </a:p>
          <a:p>
            <a:pPr lvl="1" algn="just">
              <a:lnSpc>
                <a:spcPct val="150000"/>
              </a:lnSpc>
              <a:buFont typeface="Wingdings" pitchFamily="2" charset="2"/>
              <a:buChar char="§"/>
            </a:pPr>
            <a:r>
              <a:rPr lang="en-US" sz="2400" dirty="0" smtClean="0"/>
              <a:t>Add different services and cities. </a:t>
            </a:r>
          </a:p>
          <a:p>
            <a:pPr lvl="1" algn="just">
              <a:lnSpc>
                <a:spcPct val="150000"/>
              </a:lnSpc>
              <a:buFont typeface="Wingdings" pitchFamily="2" charset="2"/>
              <a:buChar char="§"/>
            </a:pPr>
            <a:r>
              <a:rPr lang="en-IN" sz="2400" dirty="0" smtClean="0"/>
              <a:t>In future, we will provide E-mail facility as well as SMS facility.</a:t>
            </a:r>
            <a:endParaRPr lang="en-US" sz="2400" dirty="0" smtClean="0"/>
          </a:p>
          <a:p>
            <a:pPr lvl="1" algn="just">
              <a:lnSpc>
                <a:spcPct val="150000"/>
              </a:lnSpc>
              <a:buFont typeface="Wingdings" pitchFamily="2" charset="2"/>
              <a:buChar char="§"/>
            </a:pPr>
            <a:r>
              <a:rPr lang="en-IN" sz="2400" dirty="0" smtClean="0"/>
              <a:t>We will create an Android Application for the construction site management.</a:t>
            </a:r>
            <a:endParaRPr lang="en-US" sz="2400" dirty="0" smtClean="0"/>
          </a:p>
          <a:p>
            <a:pPr lvl="1" algn="just">
              <a:lnSpc>
                <a:spcPct val="150000"/>
              </a:lnSpc>
              <a:buFont typeface="Wingdings" pitchFamily="2" charset="2"/>
              <a:buChar char="§"/>
            </a:pPr>
            <a:r>
              <a:rPr lang="en-US" sz="2400" dirty="0" smtClean="0"/>
              <a:t>This is to conclude that the project that we undertook was worked upon with a sincere effort. </a:t>
            </a:r>
          </a:p>
          <a:p>
            <a:pPr lvl="1" algn="just">
              <a:lnSpc>
                <a:spcPct val="150000"/>
              </a:lnSpc>
              <a:buFont typeface="Wingdings" pitchFamily="2" charset="2"/>
              <a:buChar char="§"/>
            </a:pPr>
            <a:r>
              <a:rPr lang="en-US" sz="2400" dirty="0" smtClean="0"/>
              <a:t>Most of the requirement have been fulfilled up to the mark and the requirement which have been remaining, will be completed with a short extension.</a:t>
            </a:r>
          </a:p>
          <a:p>
            <a:pPr lvl="0"/>
            <a:endParaRPr lang="en-US" sz="2400" dirty="0" smtClean="0"/>
          </a:p>
          <a:p>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848925"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56</a:t>
            </a:fld>
            <a:endParaRPr lang="en-US">
              <a:solidFill>
                <a:schemeClr val="tx1"/>
              </a:solidFill>
            </a:endParaRPr>
          </a:p>
        </p:txBody>
      </p:sp>
      <p:sp>
        <p:nvSpPr>
          <p:cNvPr id="4" name="TextBox 3"/>
          <p:cNvSpPr txBox="1"/>
          <p:nvPr/>
        </p:nvSpPr>
        <p:spPr>
          <a:xfrm>
            <a:off x="431074" y="0"/>
            <a:ext cx="8386355" cy="5865223"/>
          </a:xfrm>
          <a:prstGeom prst="rect">
            <a:avLst/>
          </a:prstGeom>
          <a:noFill/>
        </p:spPr>
        <p:txBody>
          <a:bodyPr wrap="square" rtlCol="0">
            <a:noAutofit/>
          </a:bodyPr>
          <a:lstStyle/>
          <a:p>
            <a:r>
              <a:rPr lang="en-US" sz="4000" b="1" dirty="0" smtClean="0"/>
              <a:t>7. Bibliography:</a:t>
            </a:r>
          </a:p>
          <a:p>
            <a:pPr>
              <a:lnSpc>
                <a:spcPct val="150000"/>
              </a:lnSpc>
            </a:pPr>
            <a:r>
              <a:rPr lang="en-US" sz="2400" b="1" dirty="0" smtClean="0"/>
              <a:t>Book:</a:t>
            </a:r>
            <a:endParaRPr lang="en-US" sz="2400" dirty="0" smtClean="0"/>
          </a:p>
          <a:p>
            <a:pPr lvl="2">
              <a:lnSpc>
                <a:spcPct val="150000"/>
              </a:lnSpc>
              <a:buFont typeface="Wingdings" pitchFamily="2" charset="2"/>
              <a:buChar char="ü"/>
            </a:pPr>
            <a:r>
              <a:rPr lang="en-IN" sz="2400" dirty="0" smtClean="0"/>
              <a:t>PHP &amp; MYSQL</a:t>
            </a:r>
            <a:endParaRPr lang="en-US" sz="2400" dirty="0" smtClean="0"/>
          </a:p>
          <a:p>
            <a:pPr lvl="2">
              <a:lnSpc>
                <a:spcPct val="150000"/>
              </a:lnSpc>
              <a:buFont typeface="Wingdings" pitchFamily="2" charset="2"/>
              <a:buChar char="ü"/>
            </a:pPr>
            <a:r>
              <a:rPr lang="en-IN" sz="2400" dirty="0" smtClean="0"/>
              <a:t>PHP Solution</a:t>
            </a:r>
            <a:endParaRPr lang="en-US" sz="2400" dirty="0" smtClean="0"/>
          </a:p>
          <a:p>
            <a:pPr lvl="2">
              <a:lnSpc>
                <a:spcPct val="150000"/>
              </a:lnSpc>
              <a:buFont typeface="Wingdings" pitchFamily="2" charset="2"/>
              <a:buChar char="ü"/>
            </a:pPr>
            <a:r>
              <a:rPr lang="en-IN" sz="2400" dirty="0" smtClean="0"/>
              <a:t>Programming PHP</a:t>
            </a:r>
            <a:endParaRPr lang="en-US" sz="2400" dirty="0" smtClean="0"/>
          </a:p>
          <a:p>
            <a:pPr>
              <a:lnSpc>
                <a:spcPct val="150000"/>
              </a:lnSpc>
            </a:pPr>
            <a:r>
              <a:rPr lang="en-IN" sz="2400" dirty="0" smtClean="0"/>
              <a:t> </a:t>
            </a:r>
            <a:endParaRPr lang="en-US" sz="2400" dirty="0" smtClean="0"/>
          </a:p>
          <a:p>
            <a:pPr>
              <a:lnSpc>
                <a:spcPct val="150000"/>
              </a:lnSpc>
            </a:pPr>
            <a:r>
              <a:rPr lang="en-US" sz="2400" b="1" dirty="0" smtClean="0"/>
              <a:t>Website:		</a:t>
            </a:r>
            <a:endParaRPr lang="en-US" sz="2400" dirty="0" smtClean="0"/>
          </a:p>
          <a:p>
            <a:pPr lvl="2">
              <a:lnSpc>
                <a:spcPct val="150000"/>
              </a:lnSpc>
              <a:buFont typeface="Wingdings" pitchFamily="2" charset="2"/>
              <a:buChar char="ü"/>
            </a:pPr>
            <a:r>
              <a:rPr lang="en-IN" sz="2400" u="sng" dirty="0" smtClean="0">
                <a:hlinkClick r:id="rId2"/>
              </a:rPr>
              <a:t>www.gurukul.com</a:t>
            </a:r>
            <a:endParaRPr lang="en-US" sz="2400" dirty="0" smtClean="0"/>
          </a:p>
          <a:p>
            <a:pPr lvl="2">
              <a:lnSpc>
                <a:spcPct val="150000"/>
              </a:lnSpc>
              <a:buFont typeface="Wingdings" pitchFamily="2" charset="2"/>
              <a:buChar char="ü"/>
            </a:pPr>
            <a:r>
              <a:rPr lang="en-IN" sz="2400" u="sng" dirty="0" smtClean="0">
                <a:hlinkClick r:id="rId3"/>
              </a:rPr>
              <a:t>www.w3schools.com</a:t>
            </a:r>
            <a:endParaRPr lang="en-US" sz="2400" dirty="0" smtClean="0"/>
          </a:p>
          <a:p>
            <a:pPr lvl="2">
              <a:lnSpc>
                <a:spcPct val="150000"/>
              </a:lnSpc>
              <a:buFont typeface="Wingdings" pitchFamily="2" charset="2"/>
              <a:buChar char="ü"/>
            </a:pPr>
            <a:r>
              <a:rPr lang="en-IN" sz="2400" u="sng" dirty="0" smtClean="0">
                <a:hlinkClick r:id="rId4"/>
              </a:rPr>
              <a:t>www.tutorialspoint.com</a:t>
            </a:r>
            <a:endParaRPr lang="en-US" sz="2400" dirty="0" smtClean="0"/>
          </a:p>
          <a:p>
            <a:endParaRPr lang="en-US" sz="2400" b="1" dirty="0" smtClean="0"/>
          </a:p>
          <a:p>
            <a:pPr lvl="0"/>
            <a:endParaRPr lang="en-US" sz="2400" dirty="0" smtClean="0"/>
          </a:p>
          <a:p>
            <a:endParaRPr lang="en-US" sz="2400" b="1" dirty="0" smtClean="0">
              <a:ea typeface="SimSun-ExtB" pitchFamily="49" charset="-122"/>
              <a:cs typeface="Arial" pitchFamily="34" charset="0"/>
            </a:endParaRPr>
          </a:p>
          <a:p>
            <a:pPr lvl="0" algn="ctr"/>
            <a:endParaRPr lang="en-US" sz="2400" b="1" dirty="0" smtClean="0">
              <a:cs typeface="Arial" pitchFamily="34" charset="0"/>
            </a:endParaRPr>
          </a:p>
          <a:p>
            <a:pPr algn="ctr"/>
            <a:endParaRPr lang="en-US" sz="2400" dirty="0" smtClean="0"/>
          </a:p>
          <a:p>
            <a:pPr algn="ct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0" y="6492875"/>
            <a:ext cx="1945906" cy="365125"/>
          </a:xfrm>
        </p:spPr>
        <p:txBody>
          <a:bodyPr/>
          <a:lstStyle/>
          <a:p>
            <a:r>
              <a:rPr lang="en-US" sz="1100" b="1" dirty="0" smtClean="0">
                <a:solidFill>
                  <a:schemeClr val="tx1"/>
                </a:solidFill>
              </a:rPr>
              <a:t>E-SCRAP MANAGEMENT</a:t>
            </a:r>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57</a:t>
            </a:fld>
            <a:endParaRPr lang="en-US">
              <a:solidFill>
                <a:schemeClr val="tx1"/>
              </a:solidFill>
            </a:endParaRPr>
          </a:p>
        </p:txBody>
      </p:sp>
      <p:sp>
        <p:nvSpPr>
          <p:cNvPr id="4" name="Rectangle 3"/>
          <p:cNvSpPr/>
          <p:nvPr/>
        </p:nvSpPr>
        <p:spPr>
          <a:xfrm>
            <a:off x="1567543" y="2547266"/>
            <a:ext cx="5969726" cy="1569660"/>
          </a:xfrm>
          <a:prstGeom prst="rect">
            <a:avLst/>
          </a:prstGeom>
          <a:ln>
            <a:solidFill>
              <a:schemeClr val="tx1"/>
            </a:solidFill>
          </a:ln>
          <a:effectLst>
            <a:outerShdw blurRad="76200" dir="13500000" sy="23000" kx="1200000" algn="br" rotWithShape="0">
              <a:prstClr val="black">
                <a:alpha val="20000"/>
              </a:prstClr>
            </a:outerShdw>
          </a:effectLst>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9600" b="1" dirty="0" smtClean="0">
                <a:ln w="17780" cmpd="sng">
                  <a:solidFill>
                    <a:srgbClr val="FFFFFF"/>
                  </a:solidFill>
                  <a:prstDash val="solid"/>
                  <a:miter lim="800000"/>
                </a:ln>
                <a:solidFill>
                  <a:schemeClr val="accent2"/>
                </a:solidFill>
                <a:effectLst>
                  <a:outerShdw blurRad="50800" algn="tl" rotWithShape="0">
                    <a:srgbClr val="000000"/>
                  </a:outerShdw>
                </a:effectLst>
              </a:rPr>
              <a:t>Thank You.</a:t>
            </a:r>
            <a:endParaRPr lang="en-US" sz="9600" b="1" cap="none" spc="0" dirty="0">
              <a:ln w="17780" cmpd="sng">
                <a:solidFill>
                  <a:srgbClr val="FFFFFF"/>
                </a:solidFill>
                <a:prstDash val="solid"/>
                <a:miter lim="800000"/>
              </a:ln>
              <a:solidFill>
                <a:schemeClr val="accent2"/>
              </a:solidFill>
              <a:effectLst>
                <a:outerShdw blurRad="50800" algn="tl" rotWithShape="0">
                  <a:srgbClr val="000000"/>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5268" y="6515206"/>
            <a:ext cx="1782033" cy="365125"/>
          </a:xfrm>
        </p:spPr>
        <p:txBody>
          <a:bodyPr/>
          <a:lstStyle/>
          <a:p>
            <a:r>
              <a:rPr lang="en-US" sz="1100" b="1" dirty="0" smtClean="0">
                <a:solidFill>
                  <a:schemeClr val="tx1"/>
                </a:solidFill>
              </a:rPr>
              <a:t>E-SCRAP MANAGEMENT</a:t>
            </a:r>
          </a:p>
          <a:p>
            <a:endParaRPr lang="en-US" sz="1100"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6</a:t>
            </a:fld>
            <a:endParaRPr lang="en-US" dirty="0">
              <a:solidFill>
                <a:schemeClr val="tx1"/>
              </a:solidFill>
            </a:endParaRPr>
          </a:p>
        </p:txBody>
      </p:sp>
      <p:sp>
        <p:nvSpPr>
          <p:cNvPr id="4" name="TextBox 3"/>
          <p:cNvSpPr txBox="1"/>
          <p:nvPr/>
        </p:nvSpPr>
        <p:spPr>
          <a:xfrm>
            <a:off x="248194" y="719363"/>
            <a:ext cx="8571049" cy="4009400"/>
          </a:xfrm>
          <a:prstGeom prst="rect">
            <a:avLst/>
          </a:prstGeom>
          <a:noFill/>
        </p:spPr>
        <p:txBody>
          <a:bodyPr wrap="square" rtlCol="0">
            <a:noAutofit/>
          </a:bodyPr>
          <a:lstStyle/>
          <a:p>
            <a:pPr>
              <a:lnSpc>
                <a:spcPct val="150000"/>
              </a:lnSpc>
            </a:pPr>
            <a:r>
              <a:rPr lang="en-US" sz="2400" b="1" dirty="0" smtClean="0"/>
              <a:t>Modules: </a:t>
            </a:r>
            <a:r>
              <a:rPr lang="en-US" sz="2400" dirty="0" smtClean="0">
                <a:sym typeface="+mn-ea"/>
              </a:rPr>
              <a:t>The modules for a PHP project in an online Scrap portal are designed to cater to specific functionalities and </a:t>
            </a:r>
            <a:r>
              <a:rPr lang="en-US" sz="2400" dirty="0" smtClean="0"/>
              <a:t>aspects of the user experience.</a:t>
            </a:r>
          </a:p>
          <a:p>
            <a:pPr>
              <a:lnSpc>
                <a:spcPct val="150000"/>
              </a:lnSpc>
            </a:pPr>
            <a:r>
              <a:rPr lang="en-IN" sz="2400" dirty="0" smtClean="0"/>
              <a:t>There are three types of Modules.</a:t>
            </a:r>
            <a:endParaRPr lang="en-US" sz="2400" dirty="0" smtClean="0"/>
          </a:p>
          <a:p>
            <a:pPr>
              <a:lnSpc>
                <a:spcPct val="150000"/>
              </a:lnSpc>
            </a:pPr>
            <a:r>
              <a:rPr lang="en-US" sz="2400" dirty="0" smtClean="0"/>
              <a:t>1] ADMIN </a:t>
            </a:r>
          </a:p>
          <a:p>
            <a:pPr>
              <a:lnSpc>
                <a:spcPct val="150000"/>
              </a:lnSpc>
            </a:pPr>
            <a:r>
              <a:rPr lang="en-US" sz="2400" dirty="0" smtClean="0"/>
              <a:t>2] COMPANY</a:t>
            </a:r>
          </a:p>
          <a:p>
            <a:pPr>
              <a:lnSpc>
                <a:spcPct val="150000"/>
              </a:lnSpc>
            </a:pPr>
            <a:r>
              <a:rPr lang="en-US" sz="2400" dirty="0" smtClean="0"/>
              <a:t>3] SCRAP BUYER</a:t>
            </a:r>
          </a:p>
          <a:p>
            <a:pPr>
              <a:lnSpc>
                <a:spcPct val="150000"/>
              </a:lnSpc>
            </a:pPr>
            <a:endParaRPr lang="en-US" sz="2400"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65130" y="6492875"/>
            <a:ext cx="3617103" cy="365125"/>
          </a:xfrm>
        </p:spPr>
        <p:txBody>
          <a:bodyPr/>
          <a:lstStyle/>
          <a:p>
            <a:pPr algn="l"/>
            <a:r>
              <a:rPr lang="en-US" sz="1100" b="1" dirty="0" smtClean="0">
                <a:solidFill>
                  <a:schemeClr val="tx1"/>
                </a:solidFill>
              </a:rPr>
              <a:t>E-SCRAP MANAGEMENT</a:t>
            </a:r>
            <a:endParaRPr lang="en-US" sz="1100" b="1" dirty="0">
              <a:solidFill>
                <a:schemeClr val="tx1"/>
              </a:solidFill>
            </a:endParaRPr>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7</a:t>
            </a:fld>
            <a:endParaRPr lang="en-US" dirty="0">
              <a:solidFill>
                <a:schemeClr val="tx1"/>
              </a:solidFill>
            </a:endParaRPr>
          </a:p>
        </p:txBody>
      </p:sp>
      <p:sp>
        <p:nvSpPr>
          <p:cNvPr id="4" name="TextBox 3"/>
          <p:cNvSpPr txBox="1"/>
          <p:nvPr/>
        </p:nvSpPr>
        <p:spPr>
          <a:xfrm>
            <a:off x="0" y="-64417"/>
            <a:ext cx="9144000" cy="6373774"/>
          </a:xfrm>
          <a:prstGeom prst="rect">
            <a:avLst/>
          </a:prstGeom>
          <a:noFill/>
        </p:spPr>
        <p:txBody>
          <a:bodyPr wrap="square" rtlCol="0">
            <a:noAutofit/>
          </a:bodyPr>
          <a:lstStyle/>
          <a:p>
            <a:r>
              <a:rPr lang="en-US" sz="2400" b="1" dirty="0" smtClean="0"/>
              <a:t>[1] Admin</a:t>
            </a:r>
            <a:endParaRPr lang="en-US" sz="2400" dirty="0" smtClean="0"/>
          </a:p>
          <a:p>
            <a:pPr>
              <a:lnSpc>
                <a:spcPct val="150000"/>
              </a:lnSpc>
              <a:buFont typeface="Wingdings" pitchFamily="2" charset="2"/>
              <a:buChar char="§"/>
            </a:pPr>
            <a:r>
              <a:rPr lang="en-US" sz="2400" dirty="0" smtClean="0"/>
              <a:t>Login: -Admin can login using email id and password.</a:t>
            </a:r>
          </a:p>
          <a:p>
            <a:pPr>
              <a:lnSpc>
                <a:spcPct val="150000"/>
              </a:lnSpc>
              <a:buFont typeface="Wingdings" pitchFamily="2" charset="2"/>
              <a:buChar char="§"/>
            </a:pPr>
            <a:r>
              <a:rPr lang="en-US" sz="2400" dirty="0" smtClean="0"/>
              <a:t>Manage Category: -Admin can insert, update and delete the category.( </a:t>
            </a:r>
            <a:r>
              <a:rPr lang="en-US" sz="2400" dirty="0" err="1" smtClean="0"/>
              <a:t>i.e</a:t>
            </a:r>
            <a:r>
              <a:rPr lang="en-US" sz="2400" dirty="0" smtClean="0"/>
              <a:t>  paper, chemical, electronic.)</a:t>
            </a:r>
          </a:p>
          <a:p>
            <a:pPr>
              <a:lnSpc>
                <a:spcPct val="150000"/>
              </a:lnSpc>
              <a:buFont typeface="Wingdings" pitchFamily="2" charset="2"/>
              <a:buChar char="§"/>
            </a:pPr>
            <a:r>
              <a:rPr lang="en-US" sz="2400" dirty="0" smtClean="0"/>
              <a:t>Manage company - Admin can insert, update and delete the</a:t>
            </a:r>
          </a:p>
          <a:p>
            <a:pPr>
              <a:lnSpc>
                <a:spcPct val="150000"/>
              </a:lnSpc>
              <a:buFont typeface="Wingdings" pitchFamily="2" charset="2"/>
              <a:buChar char="§"/>
            </a:pPr>
            <a:r>
              <a:rPr lang="en-US" sz="2400" dirty="0" smtClean="0"/>
              <a:t>company.</a:t>
            </a:r>
          </a:p>
          <a:p>
            <a:pPr>
              <a:lnSpc>
                <a:spcPct val="150000"/>
              </a:lnSpc>
              <a:buFont typeface="Wingdings" pitchFamily="2" charset="2"/>
              <a:buChar char="§"/>
            </a:pPr>
            <a:r>
              <a:rPr lang="en-US" sz="2400" dirty="0" smtClean="0"/>
              <a:t>Manage Scrap Buyer –Admin can insert, update Buyer and delete the scrap </a:t>
            </a:r>
          </a:p>
          <a:p>
            <a:pPr>
              <a:lnSpc>
                <a:spcPct val="150000"/>
              </a:lnSpc>
              <a:buFont typeface="Wingdings" pitchFamily="2" charset="2"/>
              <a:buChar char="§"/>
            </a:pPr>
            <a:r>
              <a:rPr lang="en-US" sz="2400" dirty="0" smtClean="0"/>
              <a:t>Verify scrap:- Admin can verify scrap.</a:t>
            </a:r>
          </a:p>
          <a:p>
            <a:pPr>
              <a:lnSpc>
                <a:spcPct val="150000"/>
              </a:lnSpc>
              <a:buFont typeface="Wingdings" pitchFamily="2" charset="2"/>
              <a:buChar char="§"/>
            </a:pPr>
            <a:r>
              <a:rPr lang="en-US" sz="2400" dirty="0" smtClean="0"/>
              <a:t>View  complain:-Admin can view complain.</a:t>
            </a:r>
          </a:p>
          <a:p>
            <a:pPr>
              <a:lnSpc>
                <a:spcPct val="150000"/>
              </a:lnSpc>
              <a:buFont typeface="Wingdings" pitchFamily="2" charset="2"/>
              <a:buChar char="§"/>
            </a:pPr>
            <a:r>
              <a:rPr lang="en-US" sz="2400" dirty="0" smtClean="0"/>
              <a:t>Update  complain status: -Admin can update status of complain.</a:t>
            </a:r>
          </a:p>
          <a:p>
            <a:pPr>
              <a:lnSpc>
                <a:spcPct val="150000"/>
              </a:lnSpc>
              <a:buFont typeface="Wingdings" pitchFamily="2" charset="2"/>
              <a:buChar char="§"/>
            </a:pPr>
            <a:r>
              <a:rPr lang="en-US" sz="2400" dirty="0" smtClean="0"/>
              <a:t>Reports: -Admin can view all the reports.</a:t>
            </a:r>
          </a:p>
          <a:p>
            <a:pPr>
              <a:lnSpc>
                <a:spcPct val="150000"/>
              </a:lnSpc>
            </a:pPr>
            <a:endParaRPr lang="en-US" sz="2400"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81910" y="6548295"/>
            <a:ext cx="3015087" cy="365125"/>
          </a:xfrm>
        </p:spPr>
        <p:txBody>
          <a:bodyPr/>
          <a:lstStyle/>
          <a:p>
            <a:r>
              <a:rPr lang="en-US" sz="1100" b="1" dirty="0" smtClean="0">
                <a:solidFill>
                  <a:schemeClr val="tx1"/>
                </a:solidFill>
              </a:rPr>
              <a:t>E-SCRAP MANAGEMENT</a:t>
            </a:r>
          </a:p>
          <a:p>
            <a:endParaRPr lang="en-US" dirty="0"/>
          </a:p>
        </p:txBody>
      </p:sp>
      <p:sp>
        <p:nvSpPr>
          <p:cNvPr id="3" name="Slide Number Placeholder 2"/>
          <p:cNvSpPr>
            <a:spLocks noGrp="1"/>
          </p:cNvSpPr>
          <p:nvPr>
            <p:ph type="sldNum" sz="quarter" idx="12"/>
          </p:nvPr>
        </p:nvSpPr>
        <p:spPr/>
        <p:txBody>
          <a:bodyPr/>
          <a:lstStyle/>
          <a:p>
            <a:fld id="{615D92F5-C6BD-4770-B93B-CCC7110BADD0}" type="slidenum">
              <a:rPr lang="en-US" smtClean="0">
                <a:solidFill>
                  <a:schemeClr val="tx1"/>
                </a:solidFill>
              </a:rPr>
              <a:pPr/>
              <a:t>8</a:t>
            </a:fld>
            <a:endParaRPr lang="en-US" dirty="0">
              <a:solidFill>
                <a:schemeClr val="tx1"/>
              </a:solidFill>
            </a:endParaRPr>
          </a:p>
        </p:txBody>
      </p:sp>
      <p:sp>
        <p:nvSpPr>
          <p:cNvPr id="4" name="TextBox 3"/>
          <p:cNvSpPr txBox="1"/>
          <p:nvPr/>
        </p:nvSpPr>
        <p:spPr>
          <a:xfrm>
            <a:off x="0" y="897"/>
            <a:ext cx="9144000" cy="6008017"/>
          </a:xfrm>
          <a:prstGeom prst="rect">
            <a:avLst/>
          </a:prstGeom>
          <a:noFill/>
        </p:spPr>
        <p:txBody>
          <a:bodyPr wrap="square" rtlCol="0">
            <a:noAutofit/>
          </a:bodyPr>
          <a:lstStyle/>
          <a:p>
            <a:r>
              <a:rPr lang="en-US" sz="2400" b="1" dirty="0" smtClean="0"/>
              <a:t>[2] Company</a:t>
            </a:r>
            <a:endParaRPr lang="en-US" sz="2400" dirty="0" smtClean="0"/>
          </a:p>
          <a:p>
            <a:pPr algn="just">
              <a:lnSpc>
                <a:spcPct val="150000"/>
              </a:lnSpc>
              <a:buFont typeface="Wingdings" pitchFamily="2" charset="2"/>
              <a:buChar char="§"/>
            </a:pPr>
            <a:r>
              <a:rPr lang="en-US" sz="2400" dirty="0" smtClean="0"/>
              <a:t>Registration: -Company can register by filling registration form.</a:t>
            </a:r>
          </a:p>
          <a:p>
            <a:pPr algn="just">
              <a:lnSpc>
                <a:spcPct val="150000"/>
              </a:lnSpc>
              <a:buFont typeface="Wingdings" pitchFamily="2" charset="2"/>
              <a:buChar char="§"/>
            </a:pPr>
            <a:r>
              <a:rPr lang="en-US" sz="2400" dirty="0" smtClean="0"/>
              <a:t>Login: - Company can login after 24 hours after registration for first time</a:t>
            </a:r>
          </a:p>
          <a:p>
            <a:pPr algn="just">
              <a:lnSpc>
                <a:spcPct val="150000"/>
              </a:lnSpc>
              <a:buFont typeface="Wingdings" pitchFamily="2" charset="2"/>
              <a:buChar char="§"/>
            </a:pPr>
            <a:r>
              <a:rPr lang="en-US" sz="2400" dirty="0" smtClean="0"/>
              <a:t>After that he/she can login anytime by registered email id &amp; Password</a:t>
            </a:r>
          </a:p>
          <a:p>
            <a:pPr algn="just">
              <a:lnSpc>
                <a:spcPct val="150000"/>
              </a:lnSpc>
              <a:buFont typeface="Wingdings" pitchFamily="2" charset="2"/>
              <a:buChar char="§"/>
            </a:pPr>
            <a:r>
              <a:rPr lang="en-US" sz="2400" dirty="0" smtClean="0"/>
              <a:t>Upload: -Company has to upload scrap.</a:t>
            </a:r>
          </a:p>
          <a:p>
            <a:pPr algn="just">
              <a:lnSpc>
                <a:spcPct val="150000"/>
              </a:lnSpc>
              <a:buFont typeface="Wingdings" pitchFamily="2" charset="2"/>
              <a:buChar char="§"/>
            </a:pPr>
            <a:r>
              <a:rPr lang="en-US" sz="2400" dirty="0" smtClean="0"/>
              <a:t>Scrap Wise Bidding: -Company can view bidding on their scrap </a:t>
            </a:r>
          </a:p>
          <a:p>
            <a:pPr algn="just">
              <a:lnSpc>
                <a:spcPct val="150000"/>
              </a:lnSpc>
              <a:buFont typeface="Wingdings" pitchFamily="2" charset="2"/>
              <a:buChar char="§"/>
            </a:pPr>
            <a:r>
              <a:rPr lang="en-US" sz="2400" dirty="0" smtClean="0"/>
              <a:t>Select Winner: -Company has to select winner.</a:t>
            </a:r>
          </a:p>
          <a:p>
            <a:pPr algn="just">
              <a:lnSpc>
                <a:spcPct val="150000"/>
              </a:lnSpc>
              <a:buFont typeface="Wingdings" pitchFamily="2" charset="2"/>
              <a:buChar char="§"/>
            </a:pPr>
            <a:r>
              <a:rPr lang="en-US" sz="2400" dirty="0" smtClean="0"/>
              <a:t>Complain: - Company can complain against scrap buyer. </a:t>
            </a:r>
          </a:p>
          <a:p>
            <a:pPr algn="just">
              <a:lnSpc>
                <a:spcPct val="150000"/>
              </a:lnSpc>
              <a:buFont typeface="Wingdings" pitchFamily="2" charset="2"/>
              <a:buChar char="§"/>
            </a:pPr>
            <a:r>
              <a:rPr lang="en-US" sz="2400" dirty="0" smtClean="0"/>
              <a:t>View Complain status: -Company can view their complain status.</a:t>
            </a:r>
          </a:p>
          <a:p>
            <a:pPr algn="just">
              <a:lnSpc>
                <a:spcPct val="150000"/>
              </a:lnSpc>
              <a:buFont typeface="Wingdings" pitchFamily="2" charset="2"/>
              <a:buChar char="§"/>
            </a:pPr>
            <a:r>
              <a:rPr lang="en-US" sz="2400" dirty="0" smtClean="0"/>
              <a:t>Logout: -Company can logout.</a:t>
            </a:r>
          </a:p>
          <a:p>
            <a:pPr>
              <a:lnSpc>
                <a:spcPct val="150000"/>
              </a:lnSpc>
            </a:pPr>
            <a:endParaRPr lang="en-US" sz="2400"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01795" y="6520585"/>
            <a:ext cx="2904251" cy="365125"/>
          </a:xfrm>
        </p:spPr>
        <p:txBody>
          <a:bodyPr/>
          <a:lstStyle/>
          <a:p>
            <a:r>
              <a:rPr lang="en-US" sz="1400" b="1" dirty="0" smtClean="0">
                <a:solidFill>
                  <a:schemeClr val="tx1"/>
                </a:solidFill>
              </a:rPr>
              <a:t>E-SCRAP MANAGEMENT</a:t>
            </a:r>
            <a:endParaRPr lang="en-US" sz="1100" b="1" dirty="0" smtClean="0">
              <a:solidFill>
                <a:schemeClr val="tx1"/>
              </a:solidFill>
            </a:endParaRPr>
          </a:p>
          <a:p>
            <a:endParaRPr lang="en-US" sz="1050" dirty="0"/>
          </a:p>
        </p:txBody>
      </p:sp>
      <p:sp>
        <p:nvSpPr>
          <p:cNvPr id="3" name="Slide Number Placeholder 2"/>
          <p:cNvSpPr>
            <a:spLocks noGrp="1"/>
          </p:cNvSpPr>
          <p:nvPr>
            <p:ph type="sldNum" sz="quarter" idx="12"/>
          </p:nvPr>
        </p:nvSpPr>
        <p:spPr>
          <a:xfrm>
            <a:off x="7411489" y="6445931"/>
            <a:ext cx="984019" cy="365125"/>
          </a:xfrm>
        </p:spPr>
        <p:txBody>
          <a:bodyPr/>
          <a:lstStyle/>
          <a:p>
            <a:fld id="{615D92F5-C6BD-4770-B93B-CCC7110BADD0}" type="slidenum">
              <a:rPr lang="en-US" smtClean="0">
                <a:solidFill>
                  <a:schemeClr val="tx1"/>
                </a:solidFill>
              </a:rPr>
              <a:pPr/>
              <a:t>9</a:t>
            </a:fld>
            <a:endParaRPr lang="en-US" dirty="0">
              <a:solidFill>
                <a:schemeClr val="tx1"/>
              </a:solidFill>
            </a:endParaRPr>
          </a:p>
        </p:txBody>
      </p:sp>
      <p:sp>
        <p:nvSpPr>
          <p:cNvPr id="4" name="TextBox 3"/>
          <p:cNvSpPr txBox="1"/>
          <p:nvPr/>
        </p:nvSpPr>
        <p:spPr>
          <a:xfrm>
            <a:off x="0" y="0"/>
            <a:ext cx="9144000" cy="6220691"/>
          </a:xfrm>
          <a:prstGeom prst="rect">
            <a:avLst/>
          </a:prstGeom>
          <a:noFill/>
        </p:spPr>
        <p:txBody>
          <a:bodyPr wrap="square" rtlCol="0">
            <a:noAutofit/>
          </a:bodyPr>
          <a:lstStyle/>
          <a:p>
            <a:r>
              <a:rPr lang="en-US" sz="2400" b="1" dirty="0" smtClean="0"/>
              <a:t>[3] Scrap Buyer		</a:t>
            </a:r>
            <a:endParaRPr lang="en-US" sz="2400" dirty="0" smtClean="0"/>
          </a:p>
          <a:p>
            <a:pPr>
              <a:buFont typeface="Wingdings" pitchFamily="2" charset="2"/>
              <a:buChar char="§"/>
            </a:pPr>
            <a:r>
              <a:rPr lang="en-US" sz="2400" dirty="0" smtClean="0"/>
              <a:t>Registration: -Scrap Buyer can register by filling registration form.</a:t>
            </a:r>
          </a:p>
          <a:p>
            <a:pPr>
              <a:buFont typeface="Wingdings" pitchFamily="2" charset="2"/>
              <a:buChar char="§"/>
            </a:pPr>
            <a:r>
              <a:rPr lang="en-US" sz="2400" dirty="0" smtClean="0"/>
              <a:t>Login: - Scarp Buyer can login after 24 hours after registration for first time</a:t>
            </a:r>
          </a:p>
          <a:p>
            <a:pPr>
              <a:buFont typeface="Wingdings" pitchFamily="2" charset="2"/>
              <a:buChar char="§"/>
            </a:pPr>
            <a:r>
              <a:rPr lang="en-US" sz="2400" dirty="0" smtClean="0"/>
              <a:t>After that he/she can login anytime by registered email id &amp; Password.</a:t>
            </a:r>
          </a:p>
          <a:p>
            <a:pPr>
              <a:buFont typeface="Wingdings" pitchFamily="2" charset="2"/>
              <a:buChar char="§"/>
            </a:pPr>
            <a:r>
              <a:rPr lang="en-US" sz="2400" dirty="0" smtClean="0"/>
              <a:t>View Scrap: -Scrap Buyer can view scrap </a:t>
            </a:r>
          </a:p>
          <a:p>
            <a:pPr>
              <a:buFont typeface="Wingdings" pitchFamily="2" charset="2"/>
              <a:buChar char="§"/>
            </a:pPr>
            <a:r>
              <a:rPr lang="en-US" sz="2400" dirty="0" smtClean="0"/>
              <a:t>One Time Bid: -Scrap Buyer can bid on scrap one time on each scrap  only.</a:t>
            </a:r>
          </a:p>
          <a:p>
            <a:pPr>
              <a:buFont typeface="Wingdings" pitchFamily="2" charset="2"/>
              <a:buChar char="§"/>
            </a:pPr>
            <a:r>
              <a:rPr lang="en-US" sz="2400" dirty="0" smtClean="0"/>
              <a:t>View Bidding: -Scrap Buyer can view bidding of scrap which he/she has done bidding.</a:t>
            </a:r>
          </a:p>
          <a:p>
            <a:pPr>
              <a:buFont typeface="Wingdings" pitchFamily="2" charset="2"/>
              <a:buChar char="§"/>
            </a:pPr>
            <a:r>
              <a:rPr lang="en-US" sz="2400" dirty="0" smtClean="0"/>
              <a:t>View Winner/Lose: -Scrap Buyer can view </a:t>
            </a:r>
            <a:r>
              <a:rPr lang="en-US" sz="2400" dirty="0" err="1" smtClean="0"/>
              <a:t>wheter</a:t>
            </a:r>
            <a:r>
              <a:rPr lang="en-US" sz="2400" dirty="0" smtClean="0"/>
              <a:t> he/she has won the bid or lose. Scrap Buyer can see result after 10 days of scrap uploaded.</a:t>
            </a:r>
          </a:p>
          <a:p>
            <a:pPr>
              <a:buFont typeface="Wingdings" pitchFamily="2" charset="2"/>
              <a:buChar char="§"/>
            </a:pPr>
            <a:r>
              <a:rPr lang="en-US" sz="2400" dirty="0" smtClean="0"/>
              <a:t>Complain: - Scrap Buyer can complain against company. </a:t>
            </a:r>
          </a:p>
          <a:p>
            <a:pPr>
              <a:buFont typeface="Wingdings" pitchFamily="2" charset="2"/>
              <a:buChar char="§"/>
            </a:pPr>
            <a:r>
              <a:rPr lang="en-US" sz="2400" dirty="0" smtClean="0"/>
              <a:t>View Complain status: - Scrap Buyer can view their complain status.</a:t>
            </a:r>
          </a:p>
          <a:p>
            <a:pPr>
              <a:buFont typeface="Wingdings" pitchFamily="2" charset="2"/>
              <a:buChar char="§"/>
            </a:pPr>
            <a:r>
              <a:rPr lang="en-US" sz="2400" dirty="0" smtClean="0"/>
              <a:t>Logout: -Company can logout.</a:t>
            </a:r>
          </a:p>
          <a:p>
            <a:pPr>
              <a:lnSpc>
                <a:spcPct val="150000"/>
              </a:lnSpc>
            </a:pPr>
            <a:endParaRPr lang="en-US" sz="2400" dirty="0" smtClean="0">
              <a:sym typeface="+mn-ea"/>
            </a:endParaRPr>
          </a:p>
          <a:p>
            <a:pPr>
              <a:lnSpc>
                <a:spcPct val="150000"/>
              </a:lnSpc>
            </a:pPr>
            <a:endParaRPr lang="en-IN" sz="2400" dirty="0" smtClean="0"/>
          </a:p>
          <a:p>
            <a:pPr>
              <a:lnSpc>
                <a:spcPct val="150000"/>
              </a:lnSpc>
            </a:pPr>
            <a:endParaRPr lang="en-IN" sz="2400" dirty="0" smtClean="0"/>
          </a:p>
          <a:p>
            <a:pPr>
              <a:lnSpc>
                <a:spcPct val="150000"/>
              </a:lnSpc>
            </a:pPr>
            <a:endParaRPr lang="en-US" sz="2400" dirty="0" smtClean="0"/>
          </a:p>
          <a:p>
            <a:pPr>
              <a:lnSpc>
                <a:spcPct val="150000"/>
              </a:lnSpc>
            </a:pPr>
            <a:endParaRPr lang="en-US" sz="2400" b="1" dirty="0" smtClean="0"/>
          </a:p>
          <a:p>
            <a:endParaRPr lang="en-US" sz="2400" dirty="0" smtClean="0"/>
          </a:p>
          <a:p>
            <a:endParaRPr lang="en-US" sz="2400" b="1" dirty="0" smtClean="0"/>
          </a:p>
          <a:p>
            <a:endParaRPr lang="en-US" sz="2400" dirty="0" smtClean="0"/>
          </a:p>
          <a:p>
            <a:endParaRPr lang="en-US" sz="2400" b="1" dirty="0" smtClean="0"/>
          </a:p>
          <a:p>
            <a:endParaRPr lang="en-US" sz="2000" dirty="0" smtClean="0"/>
          </a:p>
          <a:p>
            <a:endParaRPr lang="en-US" sz="2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PPT_CutRateTraveller</Template>
  <TotalTime>1700</TotalTime>
  <Words>1197</Words>
  <Application>WPS Presentation</Application>
  <PresentationFormat>On-screen Show (4:3)</PresentationFormat>
  <Paragraphs>729</Paragraphs>
  <Slides>57</Slides>
  <Notes>5</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Retrospect</vt:lpstr>
      <vt:lpstr>E-Scrap Management  System</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Mihir</dc:creator>
  <cp:lastModifiedBy>Shiv</cp:lastModifiedBy>
  <cp:revision>123</cp:revision>
  <dcterms:created xsi:type="dcterms:W3CDTF">2017-05-16T07:00:00Z</dcterms:created>
  <dcterms:modified xsi:type="dcterms:W3CDTF">2024-04-12T08:52:39Z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8D5E75B2559C4FF7B5B44EBAD01FD3C9_13</vt:lpwstr>
  </property>
  <property fmtid="{D5CDD505-2E9C-101B-9397-08002B2CF9AE}" pid="3" name="KSOProductBuildVer">
    <vt:lpwstr>1033-12.2.0.13489</vt:lpwstr>
  </property>
</Properties>
</file>